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6" r:id="rId33"/>
    <p:sldId id="307" r:id="rId34"/>
    <p:sldId id="308" r:id="rId35"/>
    <p:sldId id="309" r:id="rId36"/>
    <p:sldId id="305" r:id="rId37"/>
    <p:sldId id="310" r:id="rId38"/>
    <p:sldId id="311"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87"/>
  </p:normalViewPr>
  <p:slideViewPr>
    <p:cSldViewPr snapToGrid="0" snapToObjects="1">
      <p:cViewPr varScale="1">
        <p:scale>
          <a:sx n="102" d="100"/>
          <a:sy n="102" d="100"/>
        </p:scale>
        <p:origin x="19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Hypothesis Testing</a:t>
            </a:r>
            <a:r>
              <a:rPr lang="en-US" dirty="0" smtClean="0"/>
              <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a:t>
            </a:r>
            <a:r>
              <a:rPr lang="en-US" sz="4000" dirty="0" smtClean="0"/>
              <a:t>4</a:t>
            </a:r>
            <a:r>
              <a:rPr lang="en-US" sz="4000" dirty="0" smtClean="0"/>
              <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5078313"/>
          </a:xfrm>
          <a:prstGeom prst="rect">
            <a:avLst/>
          </a:prstGeom>
        </p:spPr>
        <p:txBody>
          <a:bodyPr wrap="square">
            <a:spAutoFit/>
          </a:bodyPr>
          <a:lstStyle/>
          <a:p>
            <a:r>
              <a:rPr lang="en-US" sz="3200" dirty="0" smtClean="0"/>
              <a:t>Occurs </a:t>
            </a:r>
            <a:r>
              <a:rPr lang="en-US" sz="3200" dirty="0"/>
              <a:t>when measured subjects are not independent draws from the population </a:t>
            </a:r>
          </a:p>
          <a:p>
            <a:endParaRPr lang="en-US" sz="2000" dirty="0"/>
          </a:p>
          <a:p>
            <a:pPr marL="457200" indent="-457200">
              <a:buFont typeface="+mj-lt"/>
              <a:buAutoNum type="arabicPeriod"/>
            </a:pPr>
            <a:r>
              <a:rPr lang="en-US" sz="2400" dirty="0" smtClean="0"/>
              <a:t>10 </a:t>
            </a:r>
            <a:r>
              <a:rPr lang="en-US" sz="2400" dirty="0"/>
              <a:t>rats are studied and tested on three consecutive days, resulting in 15 observations for the control group and 15 observations for the treatment </a:t>
            </a:r>
            <a:r>
              <a:rPr lang="en-US" sz="2400" dirty="0" smtClean="0"/>
              <a:t>groups</a:t>
            </a:r>
            <a:endParaRPr lang="en-US" sz="2400" dirty="0"/>
          </a:p>
          <a:p>
            <a:pPr marL="457200" indent="-457200">
              <a:buFont typeface="+mj-lt"/>
              <a:buAutoNum type="arabicPeriod"/>
            </a:pPr>
            <a:r>
              <a:rPr lang="en-US" sz="2400" dirty="0" smtClean="0"/>
              <a:t>The </a:t>
            </a:r>
            <a:r>
              <a:rPr lang="en-US" sz="2400" dirty="0"/>
              <a:t>experiment is conducted in two tanks: tank 1 has EE2 added, tank 2 is the control tank. 10 fish are tested per tank. </a:t>
            </a:r>
          </a:p>
          <a:p>
            <a:pPr marL="457200" indent="-457200">
              <a:buFont typeface="+mj-lt"/>
              <a:buAutoNum type="arabicPeriod"/>
            </a:pPr>
            <a:r>
              <a:rPr lang="en-US" sz="2400" dirty="0" smtClean="0"/>
              <a:t>We </a:t>
            </a:r>
            <a:r>
              <a:rPr lang="en-US" sz="2400" dirty="0"/>
              <a:t>are testing for the effects of monogamy on brain transcript levels. We use 5 monogamous seahorses and 5 polygamous pipefishes from a single genus. Why is this </a:t>
            </a:r>
            <a:r>
              <a:rPr lang="en-US" sz="2400" dirty="0" err="1"/>
              <a:t>pseudoreplication</a:t>
            </a:r>
            <a:r>
              <a:rPr lang="en-US" sz="2400" dirty="0"/>
              <a:t>? </a:t>
            </a:r>
          </a:p>
          <a:p>
            <a:pPr marL="457200" indent="-457200">
              <a:buFont typeface="+mj-lt"/>
              <a:buAutoNum type="arabicPeriod"/>
            </a:pPr>
            <a:r>
              <a:rPr lang="en-US" sz="2400" dirty="0" smtClean="0"/>
              <a:t>Fish </a:t>
            </a:r>
            <a:r>
              <a:rPr lang="en-US" sz="2400" dirty="0"/>
              <a:t>are segregated by sex into two tanks, with 10 individuals per tank. I draw a pair at random and test them, returning them to the tanks at the end. I perform a total of 40 such tests. What’s the problem? </a:t>
            </a:r>
          </a:p>
        </p:txBody>
      </p:sp>
    </p:spTree>
    <p:extLst>
      <p:ext uri="{BB962C8B-B14F-4D97-AF65-F5344CB8AC3E}">
        <p14:creationId xmlns:p14="http://schemas.microsoft.com/office/powerpoint/2010/main" val="18660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smtClean="0"/>
              <a:t>A </a:t>
            </a:r>
            <a:r>
              <a:rPr lang="en-US" sz="3600" dirty="0"/>
              <a:t>biological replicate involves a new, independent test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A </a:t>
            </a:r>
            <a:r>
              <a:rPr lang="en-US" sz="3600" dirty="0"/>
              <a:t>technical replicate involves repeating the same procedure on a new sample from the same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Technical </a:t>
            </a:r>
            <a:r>
              <a:rPr lang="en-US" sz="3600" dirty="0"/>
              <a:t>replicates do not contribute to your estimates of population-level parameters, but they can increase the precision of measurements on </a:t>
            </a:r>
            <a:r>
              <a:rPr lang="en-US" sz="3600" dirty="0" smtClean="0"/>
              <a:t>individuals</a:t>
            </a:r>
            <a:endParaRPr lang="en-US" sz="3600" dirty="0"/>
          </a:p>
        </p:txBody>
      </p:sp>
    </p:spTree>
    <p:extLst>
      <p:ext uri="{BB962C8B-B14F-4D97-AF65-F5344CB8AC3E}">
        <p14:creationId xmlns:p14="http://schemas.microsoft.com/office/powerpoint/2010/main" val="1585961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Which kind of replication</a:t>
            </a:r>
            <a:endParaRPr lang="en-US" b="1" dirty="0">
              <a:solidFill>
                <a:schemeClr val="bg1"/>
              </a:solidFill>
            </a:endParaRP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smtClean="0"/>
              <a:t>In </a:t>
            </a:r>
            <a:r>
              <a:rPr lang="en-US" sz="3600" dirty="0"/>
              <a:t>general, biological replicates are superior to technical replicates, because biological replicates increase power. </a:t>
            </a:r>
            <a:endParaRPr lang="en-US" sz="3600" dirty="0" smtClean="0"/>
          </a:p>
          <a:p>
            <a:pPr marL="514350" indent="-514350">
              <a:buFont typeface="Arial" charset="0"/>
              <a:buChar char="•"/>
            </a:pPr>
            <a:endParaRPr lang="en-US" sz="3600" dirty="0" smtClean="0"/>
          </a:p>
          <a:p>
            <a:pPr marL="514350" indent="-514350">
              <a:buFont typeface="Arial" charset="0"/>
              <a:buChar char="•"/>
            </a:pPr>
            <a:r>
              <a:rPr lang="en-US" sz="3600" dirty="0" smtClean="0"/>
              <a:t>Technical </a:t>
            </a:r>
            <a:r>
              <a:rPr lang="en-US" sz="3600" dirty="0"/>
              <a:t>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632372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Ensure </a:t>
            </a:r>
            <a:r>
              <a:rPr lang="en-US" sz="2800" dirty="0"/>
              <a:t>as much as possible that controls and experimental individuals are from identical populations (except for the factor of interest) </a:t>
            </a:r>
          </a:p>
          <a:p>
            <a:pPr marL="457200" indent="-457200">
              <a:buFont typeface="Arial" charset="0"/>
              <a:buChar char="•"/>
            </a:pPr>
            <a:endParaRPr lang="en-US" sz="2800" dirty="0" smtClean="0"/>
          </a:p>
          <a:p>
            <a:pPr marL="457200" indent="-457200">
              <a:buFont typeface="Arial" charset="0"/>
              <a:buChar char="•"/>
            </a:pPr>
            <a:r>
              <a:rPr lang="en-US" sz="2800" dirty="0" smtClean="0"/>
              <a:t>Treat </a:t>
            </a:r>
            <a:r>
              <a:rPr lang="en-US" sz="2800" dirty="0"/>
              <a:t>your controls as similarly as possible to the experimental subjects (sham injections, placebos, etc.) </a:t>
            </a:r>
          </a:p>
          <a:p>
            <a:pPr marL="457200" indent="-457200">
              <a:buFont typeface="Arial" charset="0"/>
              <a:buChar char="•"/>
            </a:pPr>
            <a:endParaRPr lang="en-US" sz="2800" dirty="0" smtClean="0"/>
          </a:p>
          <a:p>
            <a:pPr marL="457200" indent="-457200">
              <a:buFont typeface="Arial" charset="0"/>
              <a:buChar char="•"/>
            </a:pPr>
            <a:r>
              <a:rPr lang="en-US" sz="2800" dirty="0" smtClean="0"/>
              <a:t>Conduct </a:t>
            </a:r>
            <a:r>
              <a:rPr lang="en-US" sz="2800" dirty="0"/>
              <a:t>your control manipulations in parallel with your experimental manipulations </a:t>
            </a:r>
          </a:p>
          <a:p>
            <a:pPr marL="457200" indent="-457200">
              <a:buFont typeface="Arial" charset="0"/>
              <a:buChar char="•"/>
            </a:pPr>
            <a:endParaRPr lang="en-US" sz="2800" dirty="0" smtClean="0"/>
          </a:p>
          <a:p>
            <a:pPr marL="457200" indent="-457200">
              <a:buFont typeface="Arial" charset="0"/>
              <a:buChar char="•"/>
            </a:pPr>
            <a:r>
              <a:rPr lang="en-US" sz="2800" dirty="0" smtClean="0"/>
              <a:t>Think </a:t>
            </a:r>
            <a:r>
              <a:rPr lang="en-US" sz="2800" dirty="0"/>
              <a:t>about all possible confounding variables and establish a plan to eliminate or correct for them before you start! </a:t>
            </a:r>
          </a:p>
        </p:txBody>
      </p:sp>
    </p:spTree>
    <p:extLst>
      <p:ext uri="{BB962C8B-B14F-4D97-AF65-F5344CB8AC3E}">
        <p14:creationId xmlns:p14="http://schemas.microsoft.com/office/powerpoint/2010/main" val="193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5170646"/>
          </a:xfrm>
          <a:prstGeom prst="rect">
            <a:avLst/>
          </a:prstGeom>
        </p:spPr>
        <p:txBody>
          <a:bodyPr wrap="square">
            <a:spAutoFit/>
          </a:bodyPr>
          <a:lstStyle/>
          <a:p>
            <a:r>
              <a:rPr lang="en-US" sz="2800" dirty="0" smtClean="0"/>
              <a:t>You </a:t>
            </a:r>
            <a:r>
              <a:rPr lang="en-US" sz="2800" dirty="0"/>
              <a:t>should approach everything you do in the lab from the perspective of an experiment </a:t>
            </a:r>
          </a:p>
          <a:p>
            <a:endParaRPr lang="en-US" sz="1600" dirty="0" smtClean="0"/>
          </a:p>
          <a:p>
            <a:r>
              <a:rPr lang="en-US" sz="2800" dirty="0" smtClean="0"/>
              <a:t>Always </a:t>
            </a:r>
            <a:r>
              <a:rPr lang="en-US" sz="2800" dirty="0"/>
              <a:t>do the appropriate controls for PCR, transformations, etc. </a:t>
            </a:r>
          </a:p>
          <a:p>
            <a:endParaRPr lang="en-US" sz="1600" dirty="0" smtClean="0"/>
          </a:p>
          <a:p>
            <a:r>
              <a:rPr lang="en-US" sz="2800" dirty="0" smtClean="0"/>
              <a:t>Troubleshooting </a:t>
            </a:r>
            <a:r>
              <a:rPr lang="en-US" sz="2800" dirty="0"/>
              <a:t>is experimenting </a:t>
            </a:r>
          </a:p>
          <a:p>
            <a:endParaRPr lang="en-US" sz="1600" dirty="0" smtClean="0"/>
          </a:p>
          <a:p>
            <a:r>
              <a:rPr lang="en-US" sz="2800" dirty="0" smtClean="0"/>
              <a:t>Think </a:t>
            </a:r>
            <a:r>
              <a:rPr lang="en-US" sz="2800" dirty="0"/>
              <a:t>about how you will describe the experiment before you embark on it </a:t>
            </a:r>
          </a:p>
          <a:p>
            <a:endParaRPr lang="en-US" sz="1600" dirty="0" smtClean="0"/>
          </a:p>
          <a:p>
            <a:r>
              <a:rPr lang="en-US" sz="2800" dirty="0" smtClean="0"/>
              <a:t>You </a:t>
            </a:r>
            <a:r>
              <a:rPr lang="en-US" sz="2800" dirty="0"/>
              <a:t>will see that simplicity is extremely valuable </a:t>
            </a:r>
          </a:p>
          <a:p>
            <a:endParaRPr lang="en-US" sz="1600" dirty="0" smtClean="0"/>
          </a:p>
          <a:p>
            <a:r>
              <a:rPr lang="en-US" sz="2800" dirty="0" smtClean="0"/>
              <a:t>Think </a:t>
            </a:r>
            <a:r>
              <a:rPr lang="en-US" sz="2800" dirty="0"/>
              <a:t>about the analysis you will do before you get started </a:t>
            </a:r>
          </a:p>
          <a:p>
            <a:endParaRPr lang="en-US" sz="1600" dirty="0" smtClean="0"/>
          </a:p>
          <a:p>
            <a:r>
              <a:rPr lang="en-US" sz="2800" dirty="0" smtClean="0"/>
              <a:t>In </a:t>
            </a:r>
            <a:r>
              <a:rPr lang="en-US" sz="2800" dirty="0"/>
              <a:t>science, if you don’t publish it, then you didn’t do it </a:t>
            </a:r>
          </a:p>
        </p:txBody>
      </p:sp>
    </p:spTree>
    <p:extLst>
      <p:ext uri="{BB962C8B-B14F-4D97-AF65-F5344CB8AC3E}">
        <p14:creationId xmlns:p14="http://schemas.microsoft.com/office/powerpoint/2010/main" val="14445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mc:AlternateContent xmlns:mc="http://schemas.openxmlformats.org/markup-compatibility/2006">
        <mc:Choice xmlns:a14="http://schemas.microsoft.com/office/drawing/2010/main" Requires="a14">
          <p:sp>
            <p:nvSpPr>
              <p:cNvPr id="4" name="Rectangle 3"/>
              <p:cNvSpPr/>
              <p:nvPr/>
            </p:nvSpPr>
            <p:spPr>
              <a:xfrm>
                <a:off x="237995" y="1161821"/>
                <a:ext cx="11786991" cy="5693866"/>
              </a:xfrm>
              <a:prstGeom prst="rect">
                <a:avLst/>
              </a:prstGeom>
            </p:spPr>
            <p:txBody>
              <a:bodyPr wrap="square">
                <a:spAutoFit/>
              </a:bodyPr>
              <a:lstStyle/>
              <a:p>
                <a:r>
                  <a:rPr lang="en-US" sz="2800" dirty="0" smtClean="0"/>
                  <a:t>To </a:t>
                </a:r>
                <a:r>
                  <a:rPr lang="en-US" sz="2800" dirty="0"/>
                  <a:t>analyze your data, you will need a statistical hypothesis to go with your scientific hypothesis </a:t>
                </a:r>
              </a:p>
              <a:p>
                <a:endParaRPr lang="en-US" sz="2800" dirty="0"/>
              </a:p>
              <a:p>
                <a:r>
                  <a:rPr lang="en-US" sz="2800" dirty="0" smtClean="0"/>
                  <a:t>A </a:t>
                </a:r>
                <a:r>
                  <a:rPr lang="en-US" sz="2800" dirty="0"/>
                  <a:t>statistical hypothesis is most easily constructed as a null hypothesis </a:t>
                </a:r>
              </a:p>
              <a:p>
                <a:endParaRPr lang="en-US" sz="2800" dirty="0"/>
              </a:p>
              <a:p>
                <a:r>
                  <a:rPr lang="en-US" sz="2800" dirty="0" smtClean="0"/>
                  <a:t>A </a:t>
                </a:r>
                <a:r>
                  <a:rPr lang="en-US" sz="2800" dirty="0"/>
                  <a:t>null hypothesis posits that the factor of interest has no </a:t>
                </a:r>
                <a:r>
                  <a:rPr lang="en-US" sz="2800" dirty="0" smtClean="0"/>
                  <a:t>effect</a:t>
                </a:r>
              </a:p>
              <a:p>
                <a:endParaRPr lang="en-US" sz="2800" dirty="0"/>
              </a:p>
              <a:p>
                <a:pPr lvl="1"/>
                <a:r>
                  <a:rPr lang="en-US" sz="2800" dirty="0" smtClean="0"/>
                  <a:t>Frequentist test we will be looking at p-value </a:t>
                </a:r>
                <a14:m>
                  <m:oMath xmlns:m="http://schemas.openxmlformats.org/officeDocument/2006/math">
                    <m:r>
                      <m:rPr>
                        <m:sty m:val="p"/>
                      </m:rPr>
                      <a:rPr lang="en-US" sz="2800" b="0" i="0" smtClean="0">
                        <a:latin typeface="Cambria Math" charset="0"/>
                      </a:rPr>
                      <m:t>Pr</m:t>
                    </m:r>
                    <m:r>
                      <a:rPr lang="en-US" sz="2800" b="0" i="1" smtClean="0">
                        <a:latin typeface="Cambria Math" charset="0"/>
                      </a:rPr>
                      <m:t>⁡(</m:t>
                    </m:r>
                    <m:r>
                      <a:rPr lang="en-US" sz="2800" b="0" i="1" smtClean="0">
                        <a:latin typeface="Cambria Math" charset="0"/>
                      </a:rPr>
                      <m:t>𝑑𝑎𝑡𝑎</m:t>
                    </m:r>
                    <m:r>
                      <a:rPr lang="en-US" sz="2800" b="0" i="1" smtClean="0">
                        <a:latin typeface="Cambria Math" charset="0"/>
                      </a:rPr>
                      <m:t>|</m:t>
                    </m:r>
                    <m:r>
                      <a:rPr lang="en-US" sz="2800" b="0" i="1" smtClean="0">
                        <a:latin typeface="Cambria Math" charset="0"/>
                      </a:rPr>
                      <m:t>𝑛𝑢𝑙𝑙</m:t>
                    </m:r>
                    <m:r>
                      <a:rPr lang="en-US" sz="2800" b="0" i="1" smtClean="0">
                        <a:latin typeface="Cambria Math" charset="0"/>
                      </a:rPr>
                      <m:t>)</m:t>
                    </m:r>
                  </m:oMath>
                </a14:m>
                <a:endParaRPr lang="en-US" sz="2800" dirty="0" smtClean="0"/>
              </a:p>
              <a:p>
                <a:pPr lvl="1"/>
                <a:endParaRPr lang="en-US" sz="2800" dirty="0"/>
              </a:p>
              <a:p>
                <a:pPr lvl="1"/>
                <a:r>
                  <a:rPr lang="en-US" sz="2800" dirty="0" smtClean="0"/>
                  <a:t>Bayesian approach does the posterior estimate of the parameter of interest overlap in our two treatments.</a:t>
                </a:r>
                <a:endParaRPr lang="en-US" sz="2800" dirty="0"/>
              </a:p>
              <a:p>
                <a:pPr lvl="1"/>
                <a:endParaRPr lang="en-US" sz="2800" dirty="0" smtClean="0"/>
              </a:p>
              <a:p>
                <a:pPr lvl="1"/>
                <a:endParaRPr lang="en-US" sz="2800" dirty="0"/>
              </a:p>
            </p:txBody>
          </p:sp>
        </mc:Choice>
        <mc:Fallback>
          <p:sp>
            <p:nvSpPr>
              <p:cNvPr id="4" name="Rectangle 3"/>
              <p:cNvSpPr>
                <a:spLocks noRot="1" noChangeAspect="1" noMove="1" noResize="1" noEditPoints="1" noAdjustHandles="1" noChangeArrowheads="1" noChangeShapeType="1" noTextEdit="1"/>
              </p:cNvSpPr>
              <p:nvPr/>
            </p:nvSpPr>
            <p:spPr>
              <a:xfrm>
                <a:off x="237995" y="1161821"/>
                <a:ext cx="11786991" cy="5693866"/>
              </a:xfrm>
              <a:prstGeom prst="rect">
                <a:avLst/>
              </a:prstGeom>
              <a:blipFill rotWithShape="0">
                <a:blip r:embed="rId2"/>
                <a:stretch>
                  <a:fillRect l="-1034" t="-1071"/>
                </a:stretch>
              </a:blipFill>
            </p:spPr>
            <p:txBody>
              <a:bodyPr/>
              <a:lstStyle/>
              <a:p>
                <a:r>
                  <a:rPr lang="en-US">
                    <a:noFill/>
                  </a:rPr>
                  <a:t> </a:t>
                </a:r>
              </a:p>
            </p:txBody>
          </p:sp>
        </mc:Fallback>
      </mc:AlternateContent>
    </p:spTree>
    <p:extLst>
      <p:ext uri="{BB962C8B-B14F-4D97-AF65-F5344CB8AC3E}">
        <p14:creationId xmlns:p14="http://schemas.microsoft.com/office/powerpoint/2010/main" val="18924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Fertilizer </a:t>
            </a:r>
            <a:r>
              <a:rPr lang="en-US" sz="2800" dirty="0"/>
              <a:t>has no effect on the growth rate of oak </a:t>
            </a:r>
            <a:r>
              <a:rPr lang="en-US" sz="2800" dirty="0" smtClean="0"/>
              <a:t>trees.</a:t>
            </a:r>
          </a:p>
          <a:p>
            <a:endParaRPr lang="en-US" sz="2800" dirty="0"/>
          </a:p>
          <a:p>
            <a:r>
              <a:rPr lang="en-US" sz="2800" dirty="0" smtClean="0"/>
              <a:t>Blocking </a:t>
            </a:r>
            <a:r>
              <a:rPr lang="en-US" sz="2800" dirty="0"/>
              <a:t>olfactory cues has no effect on mate choice in swordtail fishes</a:t>
            </a:r>
            <a:r>
              <a:rPr lang="en-US" sz="2800" dirty="0" smtClean="0"/>
              <a:t>.</a:t>
            </a:r>
          </a:p>
          <a:p>
            <a:r>
              <a:rPr lang="en-US" sz="2800" dirty="0"/>
              <a:t> </a:t>
            </a:r>
          </a:p>
          <a:p>
            <a:r>
              <a:rPr lang="en-US" sz="2800" dirty="0" smtClean="0"/>
              <a:t>Rates of genome evolution are the same in two populations.</a:t>
            </a:r>
          </a:p>
          <a:p>
            <a:endParaRPr lang="en-US" sz="2800" dirty="0"/>
          </a:p>
          <a:p>
            <a:r>
              <a:rPr lang="en-US" sz="2800" dirty="0" smtClean="0"/>
              <a:t>Mutations </a:t>
            </a:r>
            <a:r>
              <a:rPr lang="en-US" sz="2800" dirty="0"/>
              <a:t>in </a:t>
            </a:r>
            <a:r>
              <a:rPr lang="en-US" sz="2800" dirty="0" smtClean="0"/>
              <a:t>the 5’ UTR of msl-2 have </a:t>
            </a:r>
            <a:r>
              <a:rPr lang="en-US" sz="2800" dirty="0"/>
              <a:t>no effect on </a:t>
            </a:r>
            <a:r>
              <a:rPr lang="en-US" sz="2800" dirty="0" smtClean="0"/>
              <a:t>translation.</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840624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3970318"/>
          </a:xfrm>
          <a:prstGeom prst="rect">
            <a:avLst/>
          </a:prstGeom>
        </p:spPr>
        <p:txBody>
          <a:bodyPr wrap="square">
            <a:spAutoFit/>
          </a:bodyPr>
          <a:lstStyle/>
          <a:p>
            <a:pPr marL="457200" indent="-457200">
              <a:buFont typeface="Arial" charset="0"/>
              <a:buChar char="•"/>
            </a:pPr>
            <a:r>
              <a:rPr lang="en-US" sz="2800" dirty="0" smtClean="0"/>
              <a:t>Your </a:t>
            </a:r>
            <a:r>
              <a:rPr lang="en-US" sz="2800" dirty="0"/>
              <a:t>statistical test will attempt to reject the null hypothesis </a:t>
            </a:r>
          </a:p>
          <a:p>
            <a:pPr marL="457200" indent="-457200">
              <a:buFont typeface="Arial" charset="0"/>
              <a:buChar char="•"/>
            </a:pPr>
            <a:endParaRPr lang="en-US" sz="2800" dirty="0" smtClean="0"/>
          </a:p>
          <a:p>
            <a:pPr marL="457200" indent="-457200">
              <a:buFont typeface="Arial" charset="0"/>
              <a:buChar char="•"/>
            </a:pPr>
            <a:r>
              <a:rPr lang="en-US" sz="2800" dirty="0" smtClean="0"/>
              <a:t>If </a:t>
            </a:r>
            <a:r>
              <a:rPr lang="en-US" sz="2800" dirty="0"/>
              <a:t>you reject the null, then one of the alternative hypotheses must be </a:t>
            </a:r>
            <a:r>
              <a:rPr lang="en-US" sz="2800" dirty="0" smtClean="0"/>
              <a:t>true </a:t>
            </a:r>
            <a:r>
              <a:rPr lang="mr-IN" sz="2800" dirty="0" smtClean="0"/>
              <a:t>–</a:t>
            </a:r>
            <a:r>
              <a:rPr lang="en-US" sz="2800" dirty="0" smtClean="0"/>
              <a:t> though not necessarily the one you think is coolest!</a:t>
            </a:r>
            <a:r>
              <a:rPr lang="en-US" sz="2800" dirty="0"/>
              <a:t> </a:t>
            </a:r>
          </a:p>
          <a:p>
            <a:pPr marL="457200" indent="-457200">
              <a:buFont typeface="Arial" charset="0"/>
              <a:buChar char="•"/>
            </a:pPr>
            <a:endParaRPr lang="en-US" sz="2800" dirty="0" smtClean="0"/>
          </a:p>
          <a:p>
            <a:pPr marL="457200" indent="-457200">
              <a:buFont typeface="Arial" charset="0"/>
              <a:buChar char="•"/>
            </a:pPr>
            <a:r>
              <a:rPr lang="en-US" sz="2800" dirty="0" smtClean="0"/>
              <a:t>You </a:t>
            </a:r>
            <a:r>
              <a:rPr lang="en-US" sz="2800" dirty="0"/>
              <a:t>cannot </a:t>
            </a:r>
            <a:r>
              <a:rPr lang="en-US" sz="2800" b="1" u="sng" dirty="0"/>
              <a:t>prove</a:t>
            </a:r>
            <a:r>
              <a:rPr lang="en-US" sz="2800" dirty="0"/>
              <a:t> </a:t>
            </a:r>
            <a:r>
              <a:rPr lang="en-US" sz="2800" dirty="0" smtClean="0"/>
              <a:t>a hypothesis, but you can find support for an alternative or reject the null.</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9987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Type </a:t>
            </a:r>
            <a:r>
              <a:rPr lang="en-US" sz="2800" dirty="0"/>
              <a:t>I error refers to rejecting a true null hypothesis </a:t>
            </a:r>
          </a:p>
          <a:p>
            <a:endParaRPr lang="en-US" sz="2800" dirty="0" smtClean="0"/>
          </a:p>
          <a:p>
            <a:r>
              <a:rPr lang="en-US" sz="2800" dirty="0" smtClean="0"/>
              <a:t>Type </a:t>
            </a:r>
            <a:r>
              <a:rPr lang="en-US" sz="2800" dirty="0"/>
              <a:t>II error refers to failing to reject a false null hypothesis </a:t>
            </a:r>
          </a:p>
          <a:p>
            <a:endParaRPr lang="en-US" sz="2800" dirty="0" smtClean="0"/>
          </a:p>
          <a:p>
            <a:r>
              <a:rPr lang="en-US" sz="2800" dirty="0" smtClean="0"/>
              <a:t>Power </a:t>
            </a:r>
            <a:r>
              <a:rPr lang="en-US" sz="2800" dirty="0"/>
              <a:t>is a description of our probability of rejecting a false null hypothesis </a:t>
            </a:r>
          </a:p>
          <a:p>
            <a:endParaRPr lang="en-US" sz="2800" dirty="0" smtClean="0"/>
          </a:p>
          <a:p>
            <a:r>
              <a:rPr lang="en-US" sz="2800" dirty="0" smtClean="0"/>
              <a:t>We </a:t>
            </a:r>
            <a:r>
              <a:rPr lang="en-US" sz="2800" dirty="0"/>
              <a:t>usually set up statistical tests to avoid Type I errors, at the expense of possibly committing Type II errors </a:t>
            </a:r>
          </a:p>
          <a:p>
            <a:pPr lvl="1"/>
            <a:endParaRPr lang="en-US" sz="2800" dirty="0" smtClean="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smtClean="0">
                <a:solidFill>
                  <a:srgbClr val="C00000"/>
                </a:solidFill>
              </a:rPr>
              <a:t>Type I error = FALSE POSITIVE</a:t>
            </a:r>
          </a:p>
          <a:p>
            <a:r>
              <a:rPr lang="en-US" sz="3200" b="1" dirty="0" smtClean="0">
                <a:solidFill>
                  <a:srgbClr val="C00000"/>
                </a:solidFill>
              </a:rPr>
              <a:t>1 </a:t>
            </a:r>
            <a:r>
              <a:rPr lang="mr-IN" sz="3200" b="1" dirty="0" smtClean="0">
                <a:solidFill>
                  <a:srgbClr val="C00000"/>
                </a:solidFill>
              </a:rPr>
              <a:t>–</a:t>
            </a:r>
            <a:r>
              <a:rPr lang="en-US" sz="3200" b="1" dirty="0" smtClean="0">
                <a:solidFill>
                  <a:srgbClr val="C00000"/>
                </a:solidFill>
              </a:rPr>
              <a:t> Type 2 error = POWER</a:t>
            </a:r>
            <a:endParaRPr lang="en-US" sz="3200" b="1" dirty="0">
              <a:solidFill>
                <a:srgbClr val="C00000"/>
              </a:solidFill>
            </a:endParaRPr>
          </a:p>
        </p:txBody>
      </p:sp>
    </p:spTree>
    <p:extLst>
      <p:ext uri="{BB962C8B-B14F-4D97-AF65-F5344CB8AC3E}">
        <p14:creationId xmlns:p14="http://schemas.microsoft.com/office/powerpoint/2010/main" val="1967365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Several </a:t>
            </a:r>
            <a:r>
              <a:rPr lang="en-US" sz="2800" dirty="0"/>
              <a:t>chapters in the book deal with this topic </a:t>
            </a:r>
            <a:endParaRPr lang="en-US" sz="2800" dirty="0" smtClean="0"/>
          </a:p>
          <a:p>
            <a:endParaRPr lang="en-US" sz="2800" dirty="0"/>
          </a:p>
          <a:p>
            <a:r>
              <a:rPr lang="en-US" sz="2800" dirty="0" smtClean="0"/>
              <a:t>The </a:t>
            </a:r>
            <a:r>
              <a:rPr lang="en-US" sz="2800" dirty="0"/>
              <a:t>experiment boils down to this: </a:t>
            </a:r>
          </a:p>
          <a:p>
            <a:pPr marL="914400" lvl="1" indent="-457200">
              <a:buFont typeface="Arial" charset="0"/>
              <a:buChar char="•"/>
            </a:pPr>
            <a:r>
              <a:rPr lang="en-US" sz="2800" dirty="0" smtClean="0"/>
              <a:t>I </a:t>
            </a:r>
            <a:r>
              <a:rPr lang="en-US" sz="2800" dirty="0"/>
              <a:t>have identified two groups </a:t>
            </a:r>
          </a:p>
          <a:p>
            <a:pPr marL="914400" lvl="1" indent="-457200">
              <a:buFont typeface="Arial" charset="0"/>
              <a:buChar char="•"/>
            </a:pPr>
            <a:r>
              <a:rPr lang="en-US" sz="2800" dirty="0" smtClean="0"/>
              <a:t>The </a:t>
            </a:r>
            <a:r>
              <a:rPr lang="en-US" sz="2800" dirty="0"/>
              <a:t>groups differ with respect to one factor </a:t>
            </a:r>
          </a:p>
          <a:p>
            <a:pPr marL="914400" lvl="1" indent="-457200">
              <a:buFont typeface="Arial" charset="0"/>
              <a:buChar char="•"/>
            </a:pPr>
            <a:r>
              <a:rPr lang="en-US" sz="2800" dirty="0" smtClean="0"/>
              <a:t>I </a:t>
            </a:r>
            <a:r>
              <a:rPr lang="en-US" sz="2800" dirty="0"/>
              <a:t>am interested in the frequency of occurrence of something else as a function of this factor </a:t>
            </a:r>
          </a:p>
          <a:p>
            <a:pPr marL="914400" lvl="1" indent="-457200">
              <a:buFont typeface="Arial" charset="0"/>
              <a:buChar char="•"/>
            </a:pPr>
            <a:endParaRPr lang="en-US" sz="2800" dirty="0" smtClean="0"/>
          </a:p>
          <a:p>
            <a:r>
              <a:rPr lang="en-US" sz="2800" dirty="0" smtClean="0"/>
              <a:t>When </a:t>
            </a:r>
            <a:r>
              <a:rPr lang="en-US" sz="2800" dirty="0"/>
              <a:t>would this type of problem come up in the biological sciences? </a:t>
            </a:r>
          </a:p>
          <a:p>
            <a:pPr lvl="1"/>
            <a:endParaRPr lang="en-US" sz="2800" dirty="0"/>
          </a:p>
        </p:txBody>
      </p:sp>
    </p:spTree>
    <p:extLst>
      <p:ext uri="{BB962C8B-B14F-4D97-AF65-F5344CB8AC3E}">
        <p14:creationId xmlns:p14="http://schemas.microsoft.com/office/powerpoint/2010/main" val="955805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8595359" cy="2554545"/>
          </a:xfrm>
          <a:prstGeom prst="rect">
            <a:avLst/>
          </a:prstGeom>
        </p:spPr>
        <p:txBody>
          <a:bodyPr wrap="square">
            <a:spAutoFit/>
          </a:bodyPr>
          <a:lstStyle/>
          <a:p>
            <a:pPr marL="742950" indent="-742950">
              <a:buFont typeface="+mj-lt"/>
              <a:buAutoNum type="arabicPeriod"/>
            </a:pPr>
            <a:r>
              <a:rPr lang="en-US" sz="4000" dirty="0" smtClean="0"/>
              <a:t>What is “unfair” about this comic?</a:t>
            </a:r>
          </a:p>
          <a:p>
            <a:pPr marL="742950" indent="-742950">
              <a:buFont typeface="+mj-lt"/>
              <a:buAutoNum type="arabicPeriod"/>
            </a:pPr>
            <a:endParaRPr lang="en-US" sz="4000" dirty="0" smtClean="0"/>
          </a:p>
          <a:p>
            <a:pPr marL="742950" indent="-742950">
              <a:buFont typeface="+mj-lt"/>
              <a:buAutoNum type="arabicPeriod"/>
            </a:pPr>
            <a:r>
              <a:rPr lang="en-US" sz="4000" dirty="0" smtClean="0"/>
              <a:t>Give a biological example of a conditional probability</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847" y="1355464"/>
            <a:ext cx="3338720" cy="5064037"/>
          </a:xfrm>
          <a:prstGeom prst="rect">
            <a:avLst/>
          </a:prstGeom>
        </p:spPr>
      </p:pic>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Epidemiological </a:t>
            </a:r>
            <a:r>
              <a:rPr lang="en-US" sz="2800" dirty="0"/>
              <a:t>Studies </a:t>
            </a:r>
            <a:endParaRPr lang="en-US" sz="2800" dirty="0" smtClean="0"/>
          </a:p>
          <a:p>
            <a:pPr marL="457200" indent="-457200">
              <a:buFont typeface="Arial" charset="0"/>
              <a:buChar char="•"/>
            </a:pPr>
            <a:endParaRPr lang="en-US" sz="2800" dirty="0"/>
          </a:p>
          <a:p>
            <a:pPr lvl="1"/>
            <a:r>
              <a:rPr lang="en-US" sz="2800" dirty="0" smtClean="0"/>
              <a:t>Does </a:t>
            </a:r>
            <a:r>
              <a:rPr lang="en-US" sz="2800" dirty="0" err="1"/>
              <a:t>Zika</a:t>
            </a:r>
            <a:r>
              <a:rPr lang="en-US" sz="2800" dirty="0"/>
              <a:t> virus cause Guillain-Barre syndrome? </a:t>
            </a:r>
          </a:p>
          <a:p>
            <a:pPr lvl="2"/>
            <a:r>
              <a:rPr lang="en-US" sz="2800" dirty="0" smtClean="0"/>
              <a:t>Compare </a:t>
            </a:r>
            <a:r>
              <a:rPr lang="en-US" sz="2800" dirty="0"/>
              <a:t>proportion of </a:t>
            </a:r>
            <a:r>
              <a:rPr lang="en-US" sz="2800" dirty="0" err="1"/>
              <a:t>Zika</a:t>
            </a:r>
            <a:r>
              <a:rPr lang="en-US" sz="2800" dirty="0"/>
              <a:t> infected people with Guillain-Barre to the proportion of uninfected people with </a:t>
            </a:r>
            <a:r>
              <a:rPr lang="en-US" sz="2800" dirty="0" smtClean="0"/>
              <a:t>Guillain-Barre</a:t>
            </a:r>
          </a:p>
          <a:p>
            <a:pPr lvl="2"/>
            <a:r>
              <a:rPr lang="en-US" sz="2800" dirty="0"/>
              <a:t> </a:t>
            </a:r>
          </a:p>
          <a:p>
            <a:pPr lvl="1"/>
            <a:r>
              <a:rPr lang="en-US" sz="2800" dirty="0" smtClean="0"/>
              <a:t>Eating </a:t>
            </a:r>
            <a:r>
              <a:rPr lang="en-US" sz="2800" dirty="0"/>
              <a:t>at Chipotle causes </a:t>
            </a:r>
            <a:r>
              <a:rPr lang="en-US" sz="2800" i="1" dirty="0"/>
              <a:t>E. coli </a:t>
            </a:r>
            <a:r>
              <a:rPr lang="en-US" sz="2800" dirty="0"/>
              <a:t>infections. </a:t>
            </a:r>
            <a:endParaRPr lang="en-US" sz="2800" dirty="0" smtClean="0"/>
          </a:p>
          <a:p>
            <a:pPr lvl="1"/>
            <a:endParaRPr lang="en-US" sz="2800" dirty="0"/>
          </a:p>
          <a:p>
            <a:pPr lvl="1"/>
            <a:r>
              <a:rPr lang="en-US" sz="2800" dirty="0" smtClean="0"/>
              <a:t>Does </a:t>
            </a:r>
            <a:r>
              <a:rPr lang="en-US" sz="2800" i="1" dirty="0"/>
              <a:t>Helicobacter pylori </a:t>
            </a:r>
            <a:r>
              <a:rPr lang="en-US" sz="2800" dirty="0"/>
              <a:t>cause stomach cancer? </a:t>
            </a:r>
          </a:p>
          <a:p>
            <a:r>
              <a:rPr lang="en-US" sz="2800" dirty="0"/>
              <a:t> </a:t>
            </a:r>
          </a:p>
          <a:p>
            <a:pPr lvl="1"/>
            <a:endParaRPr lang="en-US" sz="2800" dirty="0"/>
          </a:p>
        </p:txBody>
      </p:sp>
    </p:spTree>
    <p:extLst>
      <p:ext uri="{BB962C8B-B14F-4D97-AF65-F5344CB8AC3E}">
        <p14:creationId xmlns:p14="http://schemas.microsoft.com/office/powerpoint/2010/main" val="1909610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An </a:t>
            </a:r>
            <a:r>
              <a:rPr lang="en-US" sz="2800" dirty="0"/>
              <a:t>exact test to determine whether or not the observed proportion adheres to the expected proportion under the null hypothesis </a:t>
            </a:r>
          </a:p>
          <a:p>
            <a:endParaRPr lang="en-US" sz="2800" dirty="0" smtClean="0"/>
          </a:p>
          <a:p>
            <a:r>
              <a:rPr lang="en-US" sz="2800" dirty="0" smtClean="0"/>
              <a:t>Some </a:t>
            </a:r>
            <a:r>
              <a:rPr lang="en-US" sz="2800" dirty="0"/>
              <a:t>possible uses: </a:t>
            </a:r>
          </a:p>
          <a:p>
            <a:pPr marL="914400" lvl="1" indent="-457200">
              <a:buFont typeface="Arial" charset="0"/>
              <a:buChar char="•"/>
            </a:pPr>
            <a:r>
              <a:rPr lang="en-US" sz="2800" dirty="0" smtClean="0"/>
              <a:t>Are </a:t>
            </a:r>
            <a:r>
              <a:rPr lang="en-US" sz="2800" dirty="0"/>
              <a:t>frogs equally likely to be right or left handed? </a:t>
            </a:r>
          </a:p>
          <a:p>
            <a:pPr marL="914400" lvl="1" indent="-457200">
              <a:buFont typeface="Arial" charset="0"/>
              <a:buChar char="•"/>
            </a:pPr>
            <a:r>
              <a:rPr lang="en-US" sz="2800" dirty="0" smtClean="0"/>
              <a:t>Is </a:t>
            </a:r>
            <a:r>
              <a:rPr lang="en-US" sz="2800" dirty="0"/>
              <a:t>the sex ratio half male and half female? </a:t>
            </a:r>
          </a:p>
          <a:p>
            <a:pPr marL="914400" lvl="1" indent="-457200">
              <a:buFont typeface="Arial" charset="0"/>
              <a:buChar char="•"/>
            </a:pPr>
            <a:r>
              <a:rPr lang="en-US" sz="2800" dirty="0" smtClean="0"/>
              <a:t>Are </a:t>
            </a:r>
            <a:r>
              <a:rPr lang="en-US" sz="2800" dirty="0"/>
              <a:t>the offspring phenotypes a 3:1 ratio? </a:t>
            </a:r>
          </a:p>
          <a:p>
            <a:pPr lvl="1"/>
            <a:r>
              <a:rPr lang="en-US" sz="2800" dirty="0"/>
              <a:t> </a:t>
            </a:r>
          </a:p>
          <a:p>
            <a:pPr lvl="1"/>
            <a:endParaRPr lang="en-US" sz="2800" dirty="0"/>
          </a:p>
        </p:txBody>
      </p:sp>
    </p:spTree>
    <p:extLst>
      <p:ext uri="{BB962C8B-B14F-4D97-AF65-F5344CB8AC3E}">
        <p14:creationId xmlns:p14="http://schemas.microsoft.com/office/powerpoint/2010/main" val="1970686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As </a:t>
            </a:r>
            <a:r>
              <a:rPr lang="en-US" sz="2800" dirty="0"/>
              <a:t>in most statistical tests, a test statistic is compared to a distribution </a:t>
            </a:r>
          </a:p>
          <a:p>
            <a:endParaRPr lang="en-US" sz="2800" dirty="0" smtClean="0"/>
          </a:p>
          <a:p>
            <a:r>
              <a:rPr lang="en-US" sz="2800" dirty="0" smtClean="0"/>
              <a:t>In </a:t>
            </a:r>
            <a:r>
              <a:rPr lang="en-US" sz="2800" dirty="0"/>
              <a:t>this case, the test statistic is just the observed number (number of right-handed toads, number of females in the population) </a:t>
            </a:r>
          </a:p>
          <a:p>
            <a:endParaRPr lang="en-US" sz="2800" dirty="0" smtClean="0"/>
          </a:p>
          <a:p>
            <a:r>
              <a:rPr lang="en-US" sz="2800" dirty="0" smtClean="0"/>
              <a:t>Note </a:t>
            </a:r>
            <a:r>
              <a:rPr lang="en-US" sz="2800" dirty="0"/>
              <a:t>that this test is only appropriate when there are two categories of </a:t>
            </a:r>
            <a:r>
              <a:rPr lang="en-US" sz="2800" dirty="0" smtClean="0"/>
              <a:t>individuals</a:t>
            </a:r>
          </a:p>
          <a:p>
            <a:endParaRPr lang="en-US" sz="2800" dirty="0"/>
          </a:p>
          <a:p>
            <a:pPr lvl="1"/>
            <a:endParaRPr lang="en-US" sz="2800" dirty="0"/>
          </a:p>
        </p:txBody>
      </p:sp>
    </p:spTree>
    <p:extLst>
      <p:ext uri="{BB962C8B-B14F-4D97-AF65-F5344CB8AC3E}">
        <p14:creationId xmlns:p14="http://schemas.microsoft.com/office/powerpoint/2010/main" val="443466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mc:AlternateContent xmlns:mc="http://schemas.openxmlformats.org/markup-compatibility/2006">
        <mc:Choice xmlns:a14="http://schemas.microsoft.com/office/drawing/2010/main" Requires="a14">
          <p:sp>
            <p:nvSpPr>
              <p:cNvPr id="4" name="Rectangle 3"/>
              <p:cNvSpPr/>
              <p:nvPr/>
            </p:nvSpPr>
            <p:spPr>
              <a:xfrm>
                <a:off x="237995" y="1161821"/>
                <a:ext cx="11786991" cy="44069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800" b="0" i="1" dirty="0" smtClean="0">
                          <a:latin typeface="Cambria Math" charset="0"/>
                        </a:rPr>
                        <m:t>𝑃</m:t>
                      </m:r>
                      <m:d>
                        <m:dPr>
                          <m:ctrlPr>
                            <a:rPr lang="en-US" sz="2800" b="0" i="1" dirty="0" smtClean="0">
                              <a:latin typeface="Cambria Math" charset="0"/>
                            </a:rPr>
                          </m:ctrlPr>
                        </m:dPr>
                        <m:e>
                          <m:r>
                            <a:rPr lang="en-US" sz="2800" b="0" i="1" dirty="0" smtClean="0">
                              <a:latin typeface="Cambria Math" charset="0"/>
                            </a:rPr>
                            <m:t>𝑥</m:t>
                          </m:r>
                        </m:e>
                      </m:d>
                      <m:r>
                        <a:rPr lang="en-US" sz="2800" b="0" i="1" dirty="0" smtClean="0">
                          <a:latin typeface="Cambria Math" charset="0"/>
                        </a:rPr>
                        <m:t>= </m:t>
                      </m:r>
                      <m:f>
                        <m:fPr>
                          <m:ctrlPr>
                            <a:rPr lang="mr-IN" sz="2800" b="0" i="1" dirty="0" smtClean="0">
                              <a:latin typeface="Cambria Math" charset="0"/>
                            </a:rPr>
                          </m:ctrlPr>
                        </m:fPr>
                        <m:num>
                          <m:r>
                            <a:rPr lang="en-US" sz="2800" b="0" i="1" dirty="0" smtClean="0">
                              <a:latin typeface="Cambria Math" charset="0"/>
                            </a:rPr>
                            <m:t>𝑛</m:t>
                          </m:r>
                          <m:r>
                            <a:rPr lang="en-US" sz="2800" b="0" i="1" dirty="0" smtClean="0">
                              <a:latin typeface="Cambria Math" charset="0"/>
                            </a:rPr>
                            <m:t>!</m:t>
                          </m:r>
                        </m:num>
                        <m:den>
                          <m:d>
                            <m:dPr>
                              <m:ctrlPr>
                                <a:rPr lang="mr-IN" sz="2800" b="0" i="1" dirty="0" smtClean="0">
                                  <a:latin typeface="Cambria Math" charset="0"/>
                                </a:rPr>
                              </m:ctrlPr>
                            </m:dPr>
                            <m:e>
                              <m:r>
                                <a:rPr lang="en-US" sz="2800" b="0" i="1" dirty="0" smtClean="0">
                                  <a:latin typeface="Cambria Math" charset="0"/>
                                </a:rPr>
                                <m:t>𝑛</m:t>
                              </m:r>
                              <m:r>
                                <a:rPr lang="en-US" sz="2800" b="0" i="1" dirty="0" smtClean="0">
                                  <a:latin typeface="Cambria Math" charset="0"/>
                                </a:rPr>
                                <m:t>−</m:t>
                              </m:r>
                              <m:r>
                                <a:rPr lang="en-US" sz="2800" b="0" i="1" dirty="0" smtClean="0">
                                  <a:latin typeface="Cambria Math" charset="0"/>
                                </a:rPr>
                                <m:t>𝑥</m:t>
                              </m:r>
                            </m:e>
                          </m:d>
                          <m:r>
                            <a:rPr lang="en-US" sz="2800" b="0" i="1" dirty="0" smtClean="0">
                              <a:latin typeface="Cambria Math" charset="0"/>
                            </a:rPr>
                            <m:t>!</m:t>
                          </m:r>
                          <m:r>
                            <a:rPr lang="en-US" sz="2800" b="0" i="1" dirty="0" smtClean="0">
                              <a:latin typeface="Cambria Math" charset="0"/>
                              <a:ea typeface="Cambria Math" charset="0"/>
                              <a:cs typeface="Cambria Math" charset="0"/>
                            </a:rPr>
                            <m:t>∙</m:t>
                          </m:r>
                          <m:r>
                            <a:rPr lang="en-US" sz="2800" b="0" i="1" dirty="0" smtClean="0">
                              <a:latin typeface="Cambria Math" charset="0"/>
                              <a:ea typeface="Cambria Math" charset="0"/>
                              <a:cs typeface="Cambria Math" charset="0"/>
                            </a:rPr>
                            <m:t>𝑥</m:t>
                          </m:r>
                          <m:r>
                            <a:rPr lang="mr-IN" sz="2800" b="0" i="1" dirty="0" smtClean="0">
                              <a:latin typeface="Cambria Math" charset="0"/>
                              <a:ea typeface="Cambria Math" charset="0"/>
                              <a:cs typeface="Cambria Math" charset="0"/>
                            </a:rPr>
                            <m:t>!</m:t>
                          </m:r>
                        </m:den>
                      </m:f>
                      <m:r>
                        <a:rPr lang="mr-IN" sz="2800" b="0" i="1" dirty="0" smtClean="0">
                          <a:latin typeface="Cambria Math" charset="0"/>
                          <a:ea typeface="Cambria Math" charset="0"/>
                          <a:cs typeface="Cambria Math" charset="0"/>
                        </a:rPr>
                        <m:t>∙</m:t>
                      </m:r>
                      <m:sSup>
                        <m:sSupPr>
                          <m:ctrlPr>
                            <a:rPr lang="mr-IN" sz="2800" b="0" i="1" dirty="0" smtClean="0">
                              <a:latin typeface="Cambria Math" charset="0"/>
                              <a:ea typeface="Cambria Math" charset="0"/>
                              <a:cs typeface="Cambria Math" charset="0"/>
                            </a:rPr>
                          </m:ctrlPr>
                        </m:sSupPr>
                        <m:e>
                          <m:r>
                            <a:rPr lang="en-US" sz="2800" b="0" i="1" dirty="0" smtClean="0">
                              <a:latin typeface="Cambria Math" charset="0"/>
                              <a:ea typeface="Cambria Math" charset="0"/>
                              <a:cs typeface="Cambria Math" charset="0"/>
                            </a:rPr>
                            <m:t>𝑝</m:t>
                          </m:r>
                        </m:e>
                        <m:sup>
                          <m:r>
                            <a:rPr lang="en-US" sz="2800" b="0" i="1" dirty="0" smtClean="0">
                              <a:latin typeface="Cambria Math" charset="0"/>
                              <a:ea typeface="Cambria Math" charset="0"/>
                              <a:cs typeface="Cambria Math" charset="0"/>
                            </a:rPr>
                            <m:t>𝑥</m:t>
                          </m:r>
                        </m:sup>
                      </m:sSup>
                      <m:r>
                        <a:rPr lang="mr-IN" sz="2800" b="0" i="1" dirty="0" smtClean="0">
                          <a:latin typeface="Cambria Math" charset="0"/>
                          <a:ea typeface="Cambria Math" charset="0"/>
                          <a:cs typeface="Cambria Math" charset="0"/>
                        </a:rPr>
                        <m:t>∙</m:t>
                      </m:r>
                      <m:sSup>
                        <m:sSupPr>
                          <m:ctrlPr>
                            <a:rPr lang="mr-IN" sz="2800" b="0" i="1" dirty="0" smtClean="0">
                              <a:latin typeface="Cambria Math" charset="0"/>
                              <a:ea typeface="Cambria Math" charset="0"/>
                              <a:cs typeface="Cambria Math" charset="0"/>
                            </a:rPr>
                          </m:ctrlPr>
                        </m:sSupPr>
                        <m:e>
                          <m:r>
                            <a:rPr lang="en-US" sz="2800" b="0" i="1" dirty="0" smtClean="0">
                              <a:latin typeface="Cambria Math" charset="0"/>
                              <a:ea typeface="Cambria Math" charset="0"/>
                              <a:cs typeface="Cambria Math" charset="0"/>
                            </a:rPr>
                            <m:t>𝑞</m:t>
                          </m:r>
                        </m:e>
                        <m:sup>
                          <m:r>
                            <a:rPr lang="en-US" sz="2800" b="0" i="1" dirty="0" smtClean="0">
                              <a:latin typeface="Cambria Math" charset="0"/>
                              <a:ea typeface="Cambria Math" charset="0"/>
                              <a:cs typeface="Cambria Math" charset="0"/>
                            </a:rPr>
                            <m:t>𝑛</m:t>
                          </m:r>
                          <m:r>
                            <a:rPr lang="en-US" sz="2800" b="0" i="1" dirty="0" smtClean="0">
                              <a:latin typeface="Cambria Math" charset="0"/>
                              <a:ea typeface="Cambria Math" charset="0"/>
                              <a:cs typeface="Cambria Math" charset="0"/>
                            </a:rPr>
                            <m:t>−</m:t>
                          </m:r>
                          <m:r>
                            <a:rPr lang="en-US" sz="2800" b="0" i="1" dirty="0" smtClean="0">
                              <a:latin typeface="Cambria Math" charset="0"/>
                              <a:ea typeface="Cambria Math" charset="0"/>
                              <a:cs typeface="Cambria Math" charset="0"/>
                            </a:rPr>
                            <m:t>𝑥</m:t>
                          </m:r>
                        </m:sup>
                      </m:sSup>
                    </m:oMath>
                  </m:oMathPara>
                </a14:m>
                <a:endParaRPr lang="en-US" sz="2800" b="0" dirty="0" smtClean="0">
                  <a:ea typeface="Cambria Math" charset="0"/>
                  <a:cs typeface="Cambria Math" charset="0"/>
                </a:endParaRPr>
              </a:p>
              <a:p>
                <a:r>
                  <a:rPr lang="en-US" sz="2800" dirty="0" smtClean="0"/>
                  <a:t>n = number of trials</a:t>
                </a:r>
              </a:p>
              <a:p>
                <a:r>
                  <a:rPr lang="en-US" sz="2800" dirty="0" smtClean="0"/>
                  <a:t>x = outcomes of interest</a:t>
                </a:r>
              </a:p>
              <a:p>
                <a:r>
                  <a:rPr lang="en-US" sz="2800" dirty="0" smtClean="0"/>
                  <a:t>p = of outcome of interest</a:t>
                </a:r>
              </a:p>
              <a:p>
                <a:r>
                  <a:rPr lang="en-US" sz="2800" dirty="0" smtClean="0"/>
                  <a:t>q = 1-p</a:t>
                </a:r>
              </a:p>
              <a:p>
                <a:endParaRPr lang="en-US" sz="2800" dirty="0"/>
              </a:p>
              <a:p>
                <a:r>
                  <a:rPr lang="en-US" sz="2800" dirty="0" smtClean="0"/>
                  <a:t>This value </a:t>
                </a:r>
                <a14:m>
                  <m:oMath xmlns:m="http://schemas.openxmlformats.org/officeDocument/2006/math">
                    <m:r>
                      <a:rPr lang="en-US" sz="2800" b="0" i="1" smtClean="0">
                        <a:latin typeface="Cambria Math" charset="0"/>
                      </a:rPr>
                      <m:t>𝑃</m:t>
                    </m:r>
                    <m:d>
                      <m:dPr>
                        <m:ctrlPr>
                          <a:rPr lang="en-US" sz="2800" b="0" i="1" smtClean="0">
                            <a:latin typeface="Cambria Math" charset="0"/>
                          </a:rPr>
                        </m:ctrlPr>
                      </m:dPr>
                      <m:e>
                        <m:r>
                          <a:rPr lang="en-US" sz="2800" b="0" i="1" smtClean="0">
                            <a:latin typeface="Cambria Math" charset="0"/>
                          </a:rPr>
                          <m:t>𝑥</m:t>
                        </m:r>
                      </m:e>
                    </m:d>
                  </m:oMath>
                </a14:m>
                <a:r>
                  <a:rPr lang="en-US" sz="2800" dirty="0" smtClean="0"/>
                  <a:t>is calculated by </a:t>
                </a:r>
              </a:p>
              <a:p>
                <a:r>
                  <a:rPr lang="en-US" sz="2800" dirty="0" smtClean="0"/>
                  <a:t>the R function </a:t>
                </a:r>
                <a:r>
                  <a:rPr lang="en-US" sz="2800" dirty="0" err="1" smtClean="0"/>
                  <a:t>dbinom</a:t>
                </a:r>
                <a:r>
                  <a:rPr lang="en-US" sz="2800" dirty="0"/>
                  <a:t> </a:t>
                </a:r>
                <a:r>
                  <a:rPr lang="en-US" sz="2800" dirty="0" smtClean="0"/>
                  <a:t>this gives us</a:t>
                </a:r>
              </a:p>
              <a:p>
                <a:r>
                  <a:rPr lang="en-US" sz="2800" dirty="0" smtClean="0"/>
                  <a:t>The height of the probability distribution</a:t>
                </a:r>
              </a:p>
            </p:txBody>
          </p:sp>
        </mc:Choice>
        <mc:Fallback>
          <p:sp>
            <p:nvSpPr>
              <p:cNvPr id="4" name="Rectangle 3"/>
              <p:cNvSpPr>
                <a:spLocks noRot="1" noChangeAspect="1" noMove="1" noResize="1" noEditPoints="1" noAdjustHandles="1" noChangeArrowheads="1" noChangeShapeType="1" noTextEdit="1"/>
              </p:cNvSpPr>
              <p:nvPr/>
            </p:nvSpPr>
            <p:spPr>
              <a:xfrm>
                <a:off x="237995" y="1161821"/>
                <a:ext cx="11786991" cy="4406976"/>
              </a:xfrm>
              <a:prstGeom prst="rect">
                <a:avLst/>
              </a:prstGeom>
              <a:blipFill rotWithShape="0">
                <a:blip r:embed="rId2"/>
                <a:stretch>
                  <a:fillRect l="-1034" b="-3043"/>
                </a:stretch>
              </a:blipFill>
            </p:spPr>
            <p:txBody>
              <a:bodyPr/>
              <a:lstStyle/>
              <a:p>
                <a:r>
                  <a:rPr lang="en-US">
                    <a:noFill/>
                  </a:rPr>
                  <a:t> </a:t>
                </a:r>
              </a:p>
            </p:txBody>
          </p:sp>
        </mc:Fallback>
      </mc:AlternateContent>
      <p:grpSp>
        <p:nvGrpSpPr>
          <p:cNvPr id="7" name="Group 6"/>
          <p:cNvGrpSpPr/>
          <p:nvPr/>
        </p:nvGrpSpPr>
        <p:grpSpPr>
          <a:xfrm>
            <a:off x="7606256" y="2849557"/>
            <a:ext cx="4585744" cy="4008443"/>
            <a:chOff x="7606256" y="2849557"/>
            <a:chExt cx="4585744" cy="400844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56" y="3961741"/>
              <a:ext cx="4585744" cy="28962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256" y="2849557"/>
              <a:ext cx="4585744" cy="1112184"/>
            </a:xfrm>
            <a:prstGeom prst="rect">
              <a:avLst/>
            </a:prstGeom>
          </p:spPr>
        </p:pic>
      </p:grpSp>
    </p:spTree>
    <p:extLst>
      <p:ext uri="{BB962C8B-B14F-4D97-AF65-F5344CB8AC3E}">
        <p14:creationId xmlns:p14="http://schemas.microsoft.com/office/powerpoint/2010/main" val="52941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1815882"/>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a:t>
            </a:r>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3435277"/>
            <a:ext cx="6972126" cy="1798075"/>
          </a:xfrm>
          <a:prstGeom prst="rect">
            <a:avLst/>
          </a:prstGeom>
        </p:spPr>
      </p:pic>
    </p:spTree>
    <p:extLst>
      <p:ext uri="{BB962C8B-B14F-4D97-AF65-F5344CB8AC3E}">
        <p14:creationId xmlns:p14="http://schemas.microsoft.com/office/powerpoint/2010/main" val="172908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523220"/>
          </a:xfrm>
          <a:prstGeom prst="rect">
            <a:avLst/>
          </a:prstGeom>
          <a:noFill/>
        </p:spPr>
        <p:txBody>
          <a:bodyPr wrap="square" rtlCol="0">
            <a:spAutoFit/>
          </a:bodyPr>
          <a:lstStyle/>
          <a:p>
            <a:r>
              <a:rPr lang="en-US" sz="2800" dirty="0" err="1" smtClean="0"/>
              <a:t>binom.test</a:t>
            </a:r>
            <a:r>
              <a:rPr lang="en-US" sz="2800" dirty="0"/>
              <a:t> </a:t>
            </a:r>
            <a:r>
              <a:rPr lang="en-US" sz="2800" dirty="0" smtClean="0"/>
              <a:t>has an argument alternative</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1979767"/>
            <a:ext cx="8394700" cy="118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0" y="3339759"/>
            <a:ext cx="11531600" cy="1320800"/>
          </a:xfrm>
          <a:prstGeom prst="rect">
            <a:avLst/>
          </a:prstGeom>
        </p:spPr>
      </p:pic>
    </p:spTree>
    <p:extLst>
      <p:ext uri="{BB962C8B-B14F-4D97-AF65-F5344CB8AC3E}">
        <p14:creationId xmlns:p14="http://schemas.microsoft.com/office/powerpoint/2010/main" val="611150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4832092"/>
          </a:xfrm>
          <a:prstGeom prst="rect">
            <a:avLst/>
          </a:prstGeom>
          <a:noFill/>
        </p:spPr>
        <p:txBody>
          <a:bodyPr wrap="square" rtlCol="0">
            <a:spAutoFit/>
          </a:bodyPr>
          <a:lstStyle/>
          <a:p>
            <a:r>
              <a:rPr lang="en-US" sz="2800" b="1" dirty="0" smtClean="0"/>
              <a:t>Alternative = </a:t>
            </a:r>
            <a:r>
              <a:rPr lang="en-US" sz="2800" b="1" dirty="0" err="1" smtClean="0"/>
              <a:t>two.sided</a:t>
            </a:r>
            <a:endParaRPr lang="en-US" sz="2800" b="1" dirty="0" smtClean="0"/>
          </a:p>
          <a:p>
            <a:endParaRPr lang="en-US" sz="2800" b="1" dirty="0" smtClean="0"/>
          </a:p>
          <a:p>
            <a:r>
              <a:rPr lang="en-US" sz="2800" dirty="0" smtClean="0"/>
              <a:t>What is the probability that I would see a skew in the sex ratio this great or greater.  </a:t>
            </a:r>
          </a:p>
          <a:p>
            <a:endParaRPr lang="en-US" sz="2800" dirty="0"/>
          </a:p>
          <a:p>
            <a:r>
              <a:rPr lang="en-US" sz="2800" dirty="0" smtClean="0"/>
              <a:t>In this case our observed number of males was -1.2 standard deviations from the mean.  So our p-value is the area under the curves above 1.2SD and below -1.2SD.</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1" y="1277655"/>
            <a:ext cx="4508326" cy="1955535"/>
          </a:xfrm>
          <a:prstGeom prst="rect">
            <a:avLst/>
          </a:prstGeom>
        </p:spPr>
      </p:pic>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sp>
        <p:nvSpPr>
          <p:cNvPr id="8" name="TextBox 7"/>
          <p:cNvSpPr txBox="1"/>
          <p:nvPr/>
        </p:nvSpPr>
        <p:spPr>
          <a:xfrm>
            <a:off x="9258822" y="3745282"/>
            <a:ext cx="777777" cy="369332"/>
          </a:xfrm>
          <a:prstGeom prst="rect">
            <a:avLst/>
          </a:prstGeom>
          <a:noFill/>
        </p:spPr>
        <p:txBody>
          <a:bodyPr wrap="none" rtlCol="0">
            <a:spAutoFit/>
          </a:bodyPr>
          <a:lstStyle/>
          <a:p>
            <a:r>
              <a:rPr lang="en-US" smtClean="0"/>
              <a:t>1.2 SD</a:t>
            </a:r>
            <a:endParaRPr lang="en-US"/>
          </a:p>
        </p:txBody>
      </p:sp>
      <p:cxnSp>
        <p:nvCxnSpPr>
          <p:cNvPr id="10" name="Straight Arrow Connector 9"/>
          <p:cNvCxnSpPr>
            <a:stCxn id="8" idx="0"/>
          </p:cNvCxnSpPr>
          <p:nvPr/>
        </p:nvCxnSpPr>
        <p:spPr>
          <a:xfrm flipH="1" flipV="1">
            <a:off x="9043792" y="2880986"/>
            <a:ext cx="603919" cy="86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69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0"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greater</a:t>
            </a:r>
          </a:p>
          <a:p>
            <a:endParaRPr lang="en-US" sz="2800" b="1" dirty="0" smtClean="0"/>
          </a:p>
          <a:p>
            <a:r>
              <a:rPr lang="en-US" sz="2800" dirty="0" smtClean="0"/>
              <a:t>What is the probability that I would see a larger number of males.  </a:t>
            </a:r>
          </a:p>
          <a:p>
            <a:endParaRPr lang="en-US" sz="2800" dirty="0"/>
          </a:p>
          <a:p>
            <a:r>
              <a:rPr lang="en-US" sz="2800" dirty="0" smtClean="0"/>
              <a:t>In this case our observed number of males was -1.2 standard deviations from the mean.  So our p-value is the area under the curves above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94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39"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less</a:t>
            </a:r>
          </a:p>
          <a:p>
            <a:endParaRPr lang="en-US" sz="2800" b="1" dirty="0" smtClean="0"/>
          </a:p>
          <a:p>
            <a:r>
              <a:rPr lang="en-US" sz="2800" dirty="0" smtClean="0"/>
              <a:t>What is the probability that I would see this many or fewer males.  </a:t>
            </a:r>
          </a:p>
          <a:p>
            <a:endParaRPr lang="en-US" sz="2800" dirty="0"/>
          </a:p>
          <a:p>
            <a:r>
              <a:rPr lang="en-US" sz="2800" dirty="0" smtClean="0"/>
              <a:t>In this case our observed number of males was -1.2 standard deviations from the mean.  So our p-value is the area under the curves below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1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Reporting the Results </a:t>
            </a:r>
          </a:p>
        </p:txBody>
      </p:sp>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populations shows a significant departure from a 1:1 sex ratio (</a:t>
            </a:r>
            <a:r>
              <a:rPr lang="en-US" sz="2800" dirty="0" smtClean="0"/>
              <a:t>0.35, </a:t>
            </a:r>
            <a:r>
              <a:rPr lang="en-US" sz="2800" dirty="0"/>
              <a:t>95% CI: </a:t>
            </a:r>
            <a:r>
              <a:rPr lang="en-US" sz="2800" dirty="0" smtClean="0"/>
              <a:t>0.24-0.48, </a:t>
            </a:r>
            <a:r>
              <a:rPr lang="en-US" sz="2800" dirty="0"/>
              <a:t>binomial test, </a:t>
            </a:r>
            <a:r>
              <a:rPr lang="en-US" sz="2800" i="1" dirty="0"/>
              <a:t>n </a:t>
            </a:r>
            <a:r>
              <a:rPr lang="en-US" sz="2800" dirty="0"/>
              <a:t>= </a:t>
            </a:r>
            <a:r>
              <a:rPr lang="en-US" sz="2800" dirty="0" smtClean="0"/>
              <a:t>65, </a:t>
            </a:r>
            <a:r>
              <a:rPr lang="en-US" sz="2800" i="1" dirty="0"/>
              <a:t>p </a:t>
            </a:r>
            <a:r>
              <a:rPr lang="en-US" sz="2800" dirty="0"/>
              <a:t>&lt; </a:t>
            </a:r>
            <a:r>
              <a:rPr lang="en-US" sz="2800" dirty="0" smtClean="0"/>
              <a:t>0.025).</a:t>
            </a:r>
            <a:r>
              <a:rPr lang="en-US" sz="2800" dirty="0"/>
              <a:t> </a:t>
            </a:r>
          </a:p>
          <a:p>
            <a:endParaRPr lang="en-US" sz="2800" dirty="0" smtClean="0"/>
          </a:p>
          <a:p>
            <a:r>
              <a:rPr lang="en-US" sz="2800" dirty="0" smtClean="0"/>
              <a:t>For </a:t>
            </a:r>
            <a:r>
              <a:rPr lang="en-US" sz="2800" dirty="0"/>
              <a:t>very small </a:t>
            </a:r>
            <a:r>
              <a:rPr lang="en-US" sz="2800" i="1" dirty="0"/>
              <a:t>p</a:t>
            </a:r>
            <a:r>
              <a:rPr lang="en-US" sz="2800" dirty="0"/>
              <a:t>-values, we just say that </a:t>
            </a:r>
            <a:r>
              <a:rPr lang="en-US" sz="2800" i="1" dirty="0"/>
              <a:t>p </a:t>
            </a:r>
            <a:r>
              <a:rPr lang="en-US" sz="2800" dirty="0"/>
              <a:t>is very small (&lt; 0.001 or &lt; 0.0001). </a:t>
            </a:r>
            <a:endParaRPr lang="en-US" sz="2800" dirty="0" smtClean="0"/>
          </a:p>
          <a:p>
            <a:endParaRPr lang="en-US" sz="2800" dirty="0"/>
          </a:p>
          <a:p>
            <a:r>
              <a:rPr lang="en-US" sz="2800" dirty="0" smtClean="0"/>
              <a:t>Most journals/</a:t>
            </a:r>
            <a:r>
              <a:rPr lang="en-US" sz="2800" dirty="0" err="1" smtClean="0"/>
              <a:t>subdisciplines</a:t>
            </a:r>
            <a:r>
              <a:rPr lang="en-US" sz="2800" dirty="0" smtClean="0"/>
              <a:t> will have conventions about how certain tests are presented.</a:t>
            </a:r>
            <a:r>
              <a:rPr lang="en-US" sz="2800" dirty="0"/>
              <a:t> </a:t>
            </a:r>
          </a:p>
          <a:p>
            <a:endParaRPr lang="en-US" sz="2800" dirty="0" smtClean="0"/>
          </a:p>
          <a:p>
            <a:r>
              <a:rPr lang="en-US" sz="2800" dirty="0" smtClean="0"/>
              <a:t>Most journals italicize mathematical </a:t>
            </a:r>
            <a:r>
              <a:rPr lang="en-US" sz="2800" dirty="0"/>
              <a:t>variables, so </a:t>
            </a:r>
            <a:r>
              <a:rPr lang="en-US" sz="2800" i="1" dirty="0"/>
              <a:t>n </a:t>
            </a:r>
            <a:r>
              <a:rPr lang="en-US" sz="2800" dirty="0"/>
              <a:t>and </a:t>
            </a:r>
            <a:r>
              <a:rPr lang="en-US" sz="2800" i="1" dirty="0"/>
              <a:t>p </a:t>
            </a:r>
            <a:r>
              <a:rPr lang="en-US" sz="2800" dirty="0"/>
              <a:t>would be italicized. They also normally would be lower case. </a:t>
            </a:r>
          </a:p>
        </p:txBody>
      </p:sp>
    </p:spTree>
    <p:extLst>
      <p:ext uri="{BB962C8B-B14F-4D97-AF65-F5344CB8AC3E}">
        <p14:creationId xmlns:p14="http://schemas.microsoft.com/office/powerpoint/2010/main" val="22279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250519" y="1277655"/>
            <a:ext cx="11574051" cy="3970318"/>
          </a:xfrm>
          <a:prstGeom prst="rect">
            <a:avLst/>
          </a:prstGeom>
          <a:noFill/>
        </p:spPr>
        <p:txBody>
          <a:bodyPr wrap="square" rtlCol="0">
            <a:spAutoFit/>
          </a:bodyPr>
          <a:lstStyle/>
          <a:p>
            <a:r>
              <a:rPr lang="en-US" sz="2800" dirty="0" smtClean="0"/>
              <a:t>This </a:t>
            </a:r>
            <a:r>
              <a:rPr lang="en-US" sz="2800" dirty="0"/>
              <a:t>test compares the observed number in each category to expectations based on the null hypothesis (if there are only two categories, it approximates the binomial test) </a:t>
            </a:r>
            <a:endParaRPr lang="en-US" sz="2800" dirty="0" smtClean="0"/>
          </a:p>
          <a:p>
            <a:endParaRPr lang="en-US" sz="2800" dirty="0" smtClean="0"/>
          </a:p>
          <a:p>
            <a:r>
              <a:rPr lang="en-US" sz="2800" dirty="0" smtClean="0"/>
              <a:t>It </a:t>
            </a:r>
            <a:r>
              <a:rPr lang="en-US" sz="2800" dirty="0"/>
              <a:t>can also be used to test for independence of two variables, and then it is called a contingency χ2-test. </a:t>
            </a:r>
            <a:endParaRPr lang="en-US" sz="2800" dirty="0" smtClean="0"/>
          </a:p>
          <a:p>
            <a:endParaRPr lang="en-US" sz="2800" dirty="0"/>
          </a:p>
          <a:p>
            <a:r>
              <a:rPr lang="en-US" sz="2800" dirty="0" smtClean="0"/>
              <a:t>Lets dig into that Titanic data and </a:t>
            </a:r>
          </a:p>
          <a:p>
            <a:r>
              <a:rPr lang="en-US" sz="2800" dirty="0" smtClean="0"/>
              <a:t>see if females were more likely to</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044707714"/>
              </p:ext>
            </p:extLst>
          </p:nvPr>
        </p:nvGraphicFramePr>
        <p:xfrm>
          <a:off x="6190641" y="3955311"/>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82062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90218501"/>
              </p:ext>
            </p:extLst>
          </p:nvPr>
        </p:nvGraphicFramePr>
        <p:xfrm>
          <a:off x="250519"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342222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684301942"/>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92174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586883"/>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.744 x 144</a:t>
                      </a:r>
                      <a:endParaRPr lang="en-US" dirty="0"/>
                    </a:p>
                  </a:txBody>
                  <a:tcPr anchor="ctr"/>
                </a:tc>
                <a:tc>
                  <a:txBody>
                    <a:bodyPr/>
                    <a:lstStyle/>
                    <a:p>
                      <a:pPr algn="ctr"/>
                      <a:r>
                        <a:rPr lang="en-US" dirty="0" smtClean="0"/>
                        <a:t>.256 x 144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.744 x 93</a:t>
                      </a:r>
                      <a:endParaRPr lang="en-US" dirty="0"/>
                    </a:p>
                  </a:txBody>
                  <a:tcPr anchor="ctr"/>
                </a:tc>
                <a:tc>
                  <a:txBody>
                    <a:bodyPr/>
                    <a:lstStyle/>
                    <a:p>
                      <a:pPr algn="ctr"/>
                      <a:r>
                        <a:rPr lang="en-US" dirty="0" smtClean="0"/>
                        <a:t>.256 x 93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.744 x 165</a:t>
                      </a:r>
                      <a:endParaRPr lang="en-US" dirty="0"/>
                    </a:p>
                  </a:txBody>
                  <a:tcPr anchor="ctr"/>
                </a:tc>
                <a:tc>
                  <a:txBody>
                    <a:bodyPr/>
                    <a:lstStyle/>
                    <a:p>
                      <a:pPr algn="ctr"/>
                      <a:r>
                        <a:rPr lang="en-US" dirty="0" smtClean="0"/>
                        <a:t>.256 x 165</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.744 x 23</a:t>
                      </a:r>
                      <a:endParaRPr lang="en-US" dirty="0"/>
                    </a:p>
                  </a:txBody>
                  <a:tcPr anchor="ctr"/>
                </a:tc>
                <a:tc>
                  <a:txBody>
                    <a:bodyPr/>
                    <a:lstStyle/>
                    <a:p>
                      <a:pPr algn="ctr"/>
                      <a:r>
                        <a:rPr lang="en-US" dirty="0" smtClean="0"/>
                        <a:t>.256 x 23</a:t>
                      </a:r>
                      <a:endParaRPr lang="en-US" dirty="0"/>
                    </a:p>
                  </a:txBody>
                  <a:tcPr anchor="ctr"/>
                </a:tc>
              </a:tr>
            </a:tbl>
          </a:graphicData>
        </a:graphic>
      </p:graphicFrame>
    </p:spTree>
    <p:extLst>
      <p:ext uri="{BB962C8B-B14F-4D97-AF65-F5344CB8AC3E}">
        <p14:creationId xmlns:p14="http://schemas.microsoft.com/office/powerpoint/2010/main" val="555956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29794044"/>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p:spTree>
    <p:extLst>
      <p:ext uri="{BB962C8B-B14F-4D97-AF65-F5344CB8AC3E}">
        <p14:creationId xmlns:p14="http://schemas.microsoft.com/office/powerpoint/2010/main" val="7808184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654773580"/>
              </p:ext>
            </p:extLst>
          </p:nvPr>
        </p:nvGraphicFramePr>
        <p:xfrm>
          <a:off x="250519"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Observed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61055313"/>
              </p:ext>
            </p:extLst>
          </p:nvPr>
        </p:nvGraphicFramePr>
        <p:xfrm>
          <a:off x="4521895"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mc:AlternateContent xmlns:mc="http://schemas.openxmlformats.org/markup-compatibility/2006">
        <mc:Choice xmlns:a14="http://schemas.microsoft.com/office/drawing/2010/main" Requires="a14">
          <p:sp>
            <p:nvSpPr>
              <p:cNvPr id="3" name="Rectangle 2"/>
              <p:cNvSpPr/>
              <p:nvPr/>
            </p:nvSpPr>
            <p:spPr>
              <a:xfrm>
                <a:off x="8986155" y="4494277"/>
                <a:ext cx="2156231" cy="64633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3600" i="1" smtClean="0">
                              <a:latin typeface="Cambria Math" charset="0"/>
                            </a:rPr>
                          </m:ctrlPr>
                        </m:sSupPr>
                        <m:e>
                          <m:r>
                            <a:rPr lang="en-US" sz="3600" i="1">
                              <a:latin typeface="Cambria Math" charset="0"/>
                              <a:ea typeface="Cambria Math" charset="0"/>
                              <a:cs typeface="Cambria Math" charset="0"/>
                            </a:rPr>
                            <m:t>𝜒</m:t>
                          </m:r>
                        </m:e>
                        <m:sup>
                          <m:r>
                            <a:rPr lang="en-US" sz="3600" i="1">
                              <a:latin typeface="Cambria Math" charset="0"/>
                            </a:rPr>
                            <m:t>2</m:t>
                          </m:r>
                        </m:sup>
                      </m:sSup>
                      <m:r>
                        <a:rPr lang="en-US" sz="3600" b="0" i="1" smtClean="0">
                          <a:latin typeface="Cambria Math" charset="0"/>
                        </a:rPr>
                        <m:t>=</m:t>
                      </m:r>
                      <m:r>
                        <a:rPr lang="nb-NO" sz="3600" i="1">
                          <a:latin typeface="Cambria Math" charset="0"/>
                        </a:rPr>
                        <m:t>117</m:t>
                      </m:r>
                    </m:oMath>
                  </m:oMathPara>
                </a14:m>
                <a:endParaRPr lang="en-US" sz="3600" dirty="0"/>
              </a:p>
            </p:txBody>
          </p:sp>
        </mc:Choice>
        <mc:Fallback>
          <p:sp>
            <p:nvSpPr>
              <p:cNvPr id="3" name="Rectangle 2"/>
              <p:cNvSpPr>
                <a:spLocks noRot="1" noChangeAspect="1" noMove="1" noResize="1" noEditPoints="1" noAdjustHandles="1" noChangeArrowheads="1" noChangeShapeType="1" noTextEdit="1"/>
              </p:cNvSpPr>
              <p:nvPr/>
            </p:nvSpPr>
            <p:spPr>
              <a:xfrm>
                <a:off x="8986155" y="4494277"/>
                <a:ext cx="2156231" cy="646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778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152" y="1066800"/>
            <a:ext cx="3545333" cy="15986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153" y="2851924"/>
            <a:ext cx="3545332" cy="1888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153" y="4906781"/>
            <a:ext cx="3545332" cy="16071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10697228" y="127765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697228" y="299984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sp>
        <p:nvSpPr>
          <p:cNvPr id="10" name="TextBox 9"/>
          <p:cNvSpPr txBox="1"/>
          <p:nvPr/>
        </p:nvSpPr>
        <p:spPr>
          <a:xfrm>
            <a:off x="10697228" y="5056306"/>
            <a:ext cx="726481" cy="369332"/>
          </a:xfrm>
          <a:prstGeom prst="rect">
            <a:avLst/>
          </a:prstGeom>
          <a:noFill/>
        </p:spPr>
        <p:txBody>
          <a:bodyPr wrap="none" rtlCol="0">
            <a:spAutoFit/>
          </a:bodyPr>
          <a:lstStyle/>
          <a:p>
            <a:r>
              <a:rPr lang="en-US" dirty="0" err="1" smtClean="0"/>
              <a:t>df</a:t>
            </a:r>
            <a:r>
              <a:rPr lang="en-US" dirty="0" smtClean="0"/>
              <a:t>=10</a:t>
            </a:r>
            <a:endParaRPr lang="en-US" dirty="0"/>
          </a:p>
        </p:txBody>
      </p:sp>
    </p:spTree>
    <p:extLst>
      <p:ext uri="{BB962C8B-B14F-4D97-AF65-F5344CB8AC3E}">
        <p14:creationId xmlns:p14="http://schemas.microsoft.com/office/powerpoint/2010/main" val="817631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152" y="1066800"/>
            <a:ext cx="3545333" cy="15986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153" y="2851924"/>
            <a:ext cx="3545332" cy="1888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153" y="4906781"/>
            <a:ext cx="3545332" cy="16071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10697228" y="127765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697228" y="299984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sp>
        <p:nvSpPr>
          <p:cNvPr id="10" name="TextBox 9"/>
          <p:cNvSpPr txBox="1"/>
          <p:nvPr/>
        </p:nvSpPr>
        <p:spPr>
          <a:xfrm>
            <a:off x="10697228" y="5056306"/>
            <a:ext cx="726481" cy="369332"/>
          </a:xfrm>
          <a:prstGeom prst="rect">
            <a:avLst/>
          </a:prstGeom>
          <a:noFill/>
        </p:spPr>
        <p:txBody>
          <a:bodyPr wrap="none" rtlCol="0">
            <a:spAutoFit/>
          </a:bodyPr>
          <a:lstStyle/>
          <a:p>
            <a:r>
              <a:rPr lang="en-US" dirty="0" err="1" smtClean="0"/>
              <a:t>df</a:t>
            </a:r>
            <a:r>
              <a:rPr lang="en-US" dirty="0" smtClean="0"/>
              <a:t>=10</a:t>
            </a:r>
            <a:endParaRPr lang="en-US" dirty="0"/>
          </a:p>
        </p:txBody>
      </p:sp>
    </p:spTree>
    <p:extLst>
      <p:ext uri="{BB962C8B-B14F-4D97-AF65-F5344CB8AC3E}">
        <p14:creationId xmlns:p14="http://schemas.microsoft.com/office/powerpoint/2010/main" val="102958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Some other tests</a:t>
            </a:r>
            <a:endParaRPr lang="en-US" b="1" dirty="0">
              <a:solidFill>
                <a:schemeClr val="bg1"/>
              </a:solidFill>
            </a:endParaRPr>
          </a:p>
        </p:txBody>
      </p:sp>
      <p:sp>
        <p:nvSpPr>
          <p:cNvPr id="5" name="TextBox 4"/>
          <p:cNvSpPr txBox="1"/>
          <p:nvPr/>
        </p:nvSpPr>
        <p:spPr>
          <a:xfrm>
            <a:off x="588723" y="985978"/>
            <a:ext cx="11135639" cy="3539430"/>
          </a:xfrm>
          <a:prstGeom prst="rect">
            <a:avLst/>
          </a:prstGeom>
          <a:noFill/>
        </p:spPr>
        <p:txBody>
          <a:bodyPr wrap="square" rtlCol="0">
            <a:spAutoFit/>
          </a:bodyPr>
          <a:lstStyle/>
          <a:p>
            <a:pPr marL="457200" indent="-457200">
              <a:buFont typeface="Arial" charset="0"/>
              <a:buChar char="•"/>
            </a:pPr>
            <a:r>
              <a:rPr lang="en-US" sz="2800" dirty="0" smtClean="0"/>
              <a:t>An </a:t>
            </a:r>
            <a:r>
              <a:rPr lang="en-US" sz="2800" dirty="0"/>
              <a:t>odds ratio test compares the probability of something happening in two different groups: odds of cancer in smokers versus non-smokers </a:t>
            </a:r>
          </a:p>
          <a:p>
            <a:pPr marL="457200" indent="-457200">
              <a:buFont typeface="Arial" charset="0"/>
              <a:buChar char="•"/>
            </a:pPr>
            <a:endParaRPr lang="en-US" sz="2800" dirty="0"/>
          </a:p>
          <a:p>
            <a:pPr marL="457200" indent="-457200">
              <a:buFont typeface="Arial" charset="0"/>
              <a:buChar char="•"/>
            </a:pPr>
            <a:r>
              <a:rPr lang="en-US" sz="2800" dirty="0" smtClean="0"/>
              <a:t>The </a:t>
            </a:r>
            <a:r>
              <a:rPr lang="en-US" sz="2800" dirty="0"/>
              <a:t>Fisher’s Exact Test computes exact probabilities (much like the binomial test) for a 2x2 contingency table </a:t>
            </a:r>
          </a:p>
          <a:p>
            <a:pPr marL="457200" indent="-457200">
              <a:buFont typeface="Arial" charset="0"/>
              <a:buChar char="•"/>
            </a:pPr>
            <a:endParaRPr lang="en-US" sz="2800" dirty="0"/>
          </a:p>
          <a:p>
            <a:pPr marL="457200" indent="-457200">
              <a:buFont typeface="Arial" charset="0"/>
              <a:buChar char="•"/>
            </a:pPr>
            <a:r>
              <a:rPr lang="en-US" sz="2800" dirty="0" smtClean="0"/>
              <a:t>A </a:t>
            </a:r>
            <a:r>
              <a:rPr lang="en-US" sz="2800" dirty="0"/>
              <a:t>G-test of independence is basically a χ2-test with a slightly different test statistic </a:t>
            </a:r>
          </a:p>
        </p:txBody>
      </p:sp>
    </p:spTree>
    <p:extLst>
      <p:ext uri="{BB962C8B-B14F-4D97-AF65-F5344CB8AC3E}">
        <p14:creationId xmlns:p14="http://schemas.microsoft.com/office/powerpoint/2010/main" val="1702686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a:t>
            </a:r>
            <a:r>
              <a:rPr lang="en-US" sz="3200" dirty="0" smtClean="0"/>
              <a:t>6-9</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smtClean="0"/>
              <a:t>Why </a:t>
            </a:r>
            <a:r>
              <a:rPr lang="en-US" sz="2400" b="1" dirty="0"/>
              <a:t>do I need a control? </a:t>
            </a:r>
          </a:p>
          <a:p>
            <a:pPr lvl="1"/>
            <a:r>
              <a:rPr lang="en-US" sz="2400" dirty="0" smtClean="0"/>
              <a:t>Hardly </a:t>
            </a:r>
            <a:r>
              <a:rPr lang="en-US" sz="2400" dirty="0"/>
              <a:t>anything is absolute – we are comparing things to each other </a:t>
            </a:r>
          </a:p>
          <a:p>
            <a:pPr lvl="1"/>
            <a:r>
              <a:rPr lang="en-US" sz="2400" dirty="0" smtClean="0"/>
              <a:t>To </a:t>
            </a:r>
            <a:r>
              <a:rPr lang="en-US" sz="2400" dirty="0"/>
              <a:t>interpret an experiment, we need to compare the experimental subjects to the correct reference group </a:t>
            </a:r>
            <a:endParaRPr lang="en-US" sz="2400" dirty="0" smtClean="0"/>
          </a:p>
          <a:p>
            <a:pPr lvl="1"/>
            <a:endParaRPr lang="en-US" sz="2400" dirty="0"/>
          </a:p>
          <a:p>
            <a:r>
              <a:rPr lang="en-US" sz="2400" b="1" dirty="0" smtClean="0"/>
              <a:t>What </a:t>
            </a:r>
            <a:r>
              <a:rPr lang="en-US" sz="2400" b="1" dirty="0"/>
              <a:t>is an appropriate control? </a:t>
            </a:r>
          </a:p>
          <a:p>
            <a:pPr lvl="1"/>
            <a:r>
              <a:rPr lang="en-US" sz="2400" dirty="0" smtClean="0"/>
              <a:t>Ideal </a:t>
            </a:r>
            <a:r>
              <a:rPr lang="en-US" sz="2400" dirty="0"/>
              <a:t>controls are identical to the experimental population, except for the one parameter being manipulated </a:t>
            </a:r>
          </a:p>
          <a:p>
            <a:pPr lvl="1"/>
            <a:r>
              <a:rPr lang="en-US" sz="2400" dirty="0" smtClean="0"/>
              <a:t>The </a:t>
            </a:r>
            <a:r>
              <a:rPr lang="en-US" sz="2400" dirty="0"/>
              <a:t>control population should be similar in all other respects to the experimental population </a:t>
            </a:r>
          </a:p>
          <a:p>
            <a:pPr lvl="1"/>
            <a:r>
              <a:rPr lang="en-US" sz="2400" dirty="0" smtClean="0"/>
              <a:t>The </a:t>
            </a:r>
            <a:r>
              <a:rPr lang="en-US" sz="2400" dirty="0"/>
              <a:t>control population should experience sham manipulations that simulate any manipulations applied to the experimental population </a:t>
            </a:r>
            <a:endParaRPr lang="en-US" sz="2400" dirty="0" smtClean="0"/>
          </a:p>
          <a:p>
            <a:pPr lvl="1"/>
            <a:endParaRPr lang="en-US" sz="2400" dirty="0"/>
          </a:p>
          <a:p>
            <a:r>
              <a:rPr lang="en-US" sz="2400" b="1" dirty="0" smtClean="0"/>
              <a:t>Sometimes </a:t>
            </a:r>
            <a:r>
              <a:rPr lang="en-US" sz="2400" b="1" dirty="0"/>
              <a:t>I might need multiple different controls. </a:t>
            </a:r>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677656"/>
          </a:xfrm>
          <a:prstGeom prst="rect">
            <a:avLst/>
          </a:prstGeom>
        </p:spPr>
        <p:txBody>
          <a:bodyPr wrap="square">
            <a:spAutoFit/>
          </a:bodyPr>
          <a:lstStyle/>
          <a:p>
            <a:r>
              <a:rPr lang="en-US" sz="2400" b="1" dirty="0" smtClean="0"/>
              <a:t>Experimenter </a:t>
            </a:r>
            <a:r>
              <a:rPr lang="en-US" sz="2400" b="1" dirty="0"/>
              <a:t>bias is real </a:t>
            </a:r>
          </a:p>
          <a:p>
            <a:pPr lvl="1"/>
            <a:r>
              <a:rPr lang="en-US" sz="2400" dirty="0" smtClean="0"/>
              <a:t>The </a:t>
            </a:r>
            <a:r>
              <a:rPr lang="en-US" sz="2400" dirty="0"/>
              <a:t>results of your study can be influenced by your expectations </a:t>
            </a:r>
            <a:endParaRPr lang="en-US" sz="2400" dirty="0" smtClean="0"/>
          </a:p>
          <a:p>
            <a:pPr lvl="1"/>
            <a:endParaRPr lang="en-US" sz="2400" dirty="0"/>
          </a:p>
          <a:p>
            <a:r>
              <a:rPr lang="en-US" sz="2400" b="1" dirty="0" smtClean="0"/>
              <a:t>Some </a:t>
            </a:r>
            <a:r>
              <a:rPr lang="en-US" sz="2400" b="1" dirty="0"/>
              <a:t>precautions </a:t>
            </a:r>
          </a:p>
          <a:p>
            <a:pPr lvl="1"/>
            <a:r>
              <a:rPr lang="en-US" sz="2400" dirty="0" smtClean="0"/>
              <a:t>Randomize </a:t>
            </a:r>
            <a:r>
              <a:rPr lang="en-US" sz="2400" dirty="0"/>
              <a:t>assignment of subjects to controls and treatments </a:t>
            </a:r>
            <a:r>
              <a:rPr lang="en-US" sz="2400" dirty="0" smtClean="0"/>
              <a:t>(use R or </a:t>
            </a:r>
            <a:r>
              <a:rPr lang="en-US" sz="2400" dirty="0" err="1" smtClean="0"/>
              <a:t>random.org</a:t>
            </a:r>
            <a:r>
              <a:rPr lang="en-US" sz="2400" dirty="0" smtClean="0"/>
              <a:t>).  Humans are bad at recognizing randomness.</a:t>
            </a:r>
            <a:r>
              <a:rPr lang="en-US" sz="2400" dirty="0"/>
              <a:t> </a:t>
            </a:r>
          </a:p>
          <a:p>
            <a:endParaRPr lang="en-US" sz="2400" b="1" dirty="0" smtClean="0"/>
          </a:p>
        </p:txBody>
      </p:sp>
      <p:sp>
        <p:nvSpPr>
          <p:cNvPr id="3" name="Rectangle 2"/>
          <p:cNvSpPr/>
          <p:nvPr/>
        </p:nvSpPr>
        <p:spPr>
          <a:xfrm>
            <a:off x="342377" y="4040329"/>
            <a:ext cx="10279693" cy="1815882"/>
          </a:xfrm>
          <a:prstGeom prst="rect">
            <a:avLst/>
          </a:prstGeom>
        </p:spPr>
        <p:txBody>
          <a:bodyPr wrap="square">
            <a:spAutoFit/>
          </a:bodyPr>
          <a:lstStyle/>
          <a:p>
            <a:r>
              <a:rPr lang="en-US" sz="2800" b="1" dirty="0" smtClean="0">
                <a:latin typeface="Andale Mono" charset="0"/>
                <a:ea typeface="Andale Mono" charset="0"/>
                <a:cs typeface="Andale Mono" charset="0"/>
              </a:rPr>
              <a:t>H H H H T T T H T H H H T T T T H H H H</a:t>
            </a:r>
          </a:p>
          <a:p>
            <a:endParaRPr lang="en-US" sz="2800" b="1" dirty="0" smtClean="0">
              <a:latin typeface="Andale Mono" charset="0"/>
              <a:ea typeface="Andale Mono" charset="0"/>
              <a:cs typeface="Andale Mono" charset="0"/>
            </a:endParaRPr>
          </a:p>
          <a:p>
            <a:endParaRPr lang="en-US" sz="2800" b="1" dirty="0" smtClean="0">
              <a:latin typeface="Andale Mono" charset="0"/>
              <a:ea typeface="Andale Mono" charset="0"/>
              <a:cs typeface="Andale Mono" charset="0"/>
            </a:endParaRPr>
          </a:p>
          <a:p>
            <a:r>
              <a:rPr lang="en-US" sz="2800" b="1" dirty="0" smtClean="0">
                <a:latin typeface="Andale Mono" charset="0"/>
                <a:ea typeface="Andale Mono" charset="0"/>
                <a:cs typeface="Andale Mono" charset="0"/>
              </a:rPr>
              <a:t>T H T T H T H T H H T T H H T H T T H T</a:t>
            </a:r>
            <a:endParaRPr lang="en-US" sz="2800" b="1" dirty="0">
              <a:latin typeface="Andale Mono" charset="0"/>
              <a:ea typeface="Andale Mono" charset="0"/>
              <a:cs typeface="Andale Mono" charset="0"/>
            </a:endParaRPr>
          </a:p>
        </p:txBody>
      </p:sp>
      <p:grpSp>
        <p:nvGrpSpPr>
          <p:cNvPr id="11" name="Group 10"/>
          <p:cNvGrpSpPr/>
          <p:nvPr/>
        </p:nvGrpSpPr>
        <p:grpSpPr>
          <a:xfrm>
            <a:off x="9054738" y="3471975"/>
            <a:ext cx="2941831" cy="3246011"/>
            <a:chOff x="9054738" y="3471975"/>
            <a:chExt cx="2941831" cy="3246011"/>
          </a:xfrm>
        </p:grpSpPr>
        <p:sp>
          <p:nvSpPr>
            <p:cNvPr id="5" name="Rectangle 4"/>
            <p:cNvSpPr/>
            <p:nvPr/>
          </p:nvSpPr>
          <p:spPr>
            <a:xfrm>
              <a:off x="9054738" y="3471975"/>
              <a:ext cx="2941831" cy="923330"/>
            </a:xfrm>
            <a:prstGeom prst="rect">
              <a:avLst/>
            </a:prstGeom>
          </p:spPr>
          <p:txBody>
            <a:bodyPr wrap="none">
              <a:spAutoFit/>
            </a:bodyPr>
            <a:lstStyle/>
            <a:p>
              <a:r>
                <a:rPr lang="en-US" b="1" dirty="0">
                  <a:solidFill>
                    <a:schemeClr val="accent1"/>
                  </a:solidFill>
                  <a:latin typeface="Andale Mono" charset="0"/>
                  <a:ea typeface="Andale Mono" charset="0"/>
                  <a:cs typeface="Andale Mono" charset="0"/>
                </a:rPr>
                <a:t>sample(c("H</a:t>
              </a:r>
              <a:r>
                <a:rPr lang="en-US" b="1" dirty="0" smtClean="0">
                  <a:solidFill>
                    <a:schemeClr val="accent1"/>
                  </a:solidFill>
                  <a:latin typeface="Andale Mono" charset="0"/>
                  <a:ea typeface="Andale Mono" charset="0"/>
                  <a:cs typeface="Andale Mono" charset="0"/>
                </a:rPr>
                <a:t>", "</a:t>
              </a:r>
              <a:r>
                <a:rPr lang="en-US" b="1" dirty="0">
                  <a:solidFill>
                    <a:schemeClr val="accent1"/>
                  </a:solidFill>
                  <a:latin typeface="Andale Mono" charset="0"/>
                  <a:ea typeface="Andale Mono" charset="0"/>
                  <a:cs typeface="Andale Mono" charset="0"/>
                </a:rPr>
                <a:t>T"), </a:t>
              </a:r>
              <a:endParaRPr lang="en-US" b="1" dirty="0" smtClean="0">
                <a:solidFill>
                  <a:schemeClr val="accent1"/>
                </a:solidFill>
                <a:latin typeface="Andale Mono" charset="0"/>
                <a:ea typeface="Andale Mono" charset="0"/>
                <a:cs typeface="Andale Mono" charset="0"/>
              </a:endParaRPr>
            </a:p>
            <a:p>
              <a:r>
                <a:rPr lang="en-US" b="1" dirty="0" smtClean="0">
                  <a:solidFill>
                    <a:schemeClr val="accent1"/>
                  </a:solidFill>
                  <a:latin typeface="Andale Mono" charset="0"/>
                  <a:ea typeface="Andale Mono" charset="0"/>
                  <a:cs typeface="Andale Mono" charset="0"/>
                </a:rPr>
                <a:t>       replace = T</a:t>
              </a:r>
              <a:r>
                <a:rPr lang="en-US" b="1" dirty="0">
                  <a:solidFill>
                    <a:schemeClr val="accent1"/>
                  </a:solidFill>
                  <a:latin typeface="Andale Mono" charset="0"/>
                  <a:ea typeface="Andale Mono" charset="0"/>
                  <a:cs typeface="Andale Mono" charset="0"/>
                </a:rPr>
                <a:t>, </a:t>
              </a:r>
              <a:endParaRPr lang="en-US" b="1" dirty="0" smtClean="0">
                <a:solidFill>
                  <a:schemeClr val="accent1"/>
                </a:solidFill>
                <a:latin typeface="Andale Mono" charset="0"/>
                <a:ea typeface="Andale Mono" charset="0"/>
                <a:cs typeface="Andale Mono" charset="0"/>
              </a:endParaRPr>
            </a:p>
            <a:p>
              <a:r>
                <a:rPr lang="en-US" b="1" dirty="0">
                  <a:solidFill>
                    <a:schemeClr val="accent1"/>
                  </a:solidFill>
                  <a:latin typeface="Andale Mono" charset="0"/>
                  <a:ea typeface="Andale Mono" charset="0"/>
                  <a:cs typeface="Andale Mono" charset="0"/>
                </a:rPr>
                <a:t> </a:t>
              </a:r>
              <a:r>
                <a:rPr lang="en-US" b="1" dirty="0" smtClean="0">
                  <a:solidFill>
                    <a:schemeClr val="accent1"/>
                  </a:solidFill>
                  <a:latin typeface="Andale Mono" charset="0"/>
                  <a:ea typeface="Andale Mono" charset="0"/>
                  <a:cs typeface="Andale Mono" charset="0"/>
                </a:rPr>
                <a:t>      size = 10</a:t>
              </a:r>
              <a:r>
                <a:rPr lang="en-US" b="1" dirty="0">
                  <a:solidFill>
                    <a:schemeClr val="accent1"/>
                  </a:solidFill>
                  <a:latin typeface="Andale Mono" charset="0"/>
                  <a:ea typeface="Andale Mono" charset="0"/>
                  <a:cs typeface="Andale Mono"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957" y="5484172"/>
              <a:ext cx="1027187" cy="1233814"/>
            </a:xfrm>
            <a:prstGeom prst="rect">
              <a:avLst/>
            </a:prstGeom>
          </p:spPr>
        </p:pic>
        <p:cxnSp>
          <p:nvCxnSpPr>
            <p:cNvPr id="8" name="Straight Arrow Connector 7"/>
            <p:cNvCxnSpPr/>
            <p:nvPr/>
          </p:nvCxnSpPr>
          <p:spPr>
            <a:xfrm flipH="1">
              <a:off x="9054738" y="3933640"/>
              <a:ext cx="677985" cy="2876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104789" y="5484172"/>
              <a:ext cx="853403" cy="24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smtClean="0"/>
              <a:t>Use </a:t>
            </a:r>
            <a:r>
              <a:rPr lang="en-US" sz="2400" b="1" dirty="0"/>
              <a:t>a blind or double-blind experimental design </a:t>
            </a:r>
          </a:p>
          <a:p>
            <a:pPr lvl="1"/>
            <a:r>
              <a:rPr lang="en-US" sz="2400" dirty="0" smtClean="0"/>
              <a:t>Blind</a:t>
            </a:r>
            <a:r>
              <a:rPr lang="en-US" sz="2400" dirty="0"/>
              <a:t>: the subject doesn’t know whether it’s an experimental or control subject </a:t>
            </a:r>
          </a:p>
          <a:p>
            <a:pPr lvl="1"/>
            <a:r>
              <a:rPr lang="en-US" sz="2400" dirty="0" smtClean="0"/>
              <a:t>Double-blind</a:t>
            </a:r>
            <a:r>
              <a:rPr lang="en-US" sz="2400" dirty="0"/>
              <a:t>: neither the researcher nor subject know which subjects are experimental versus </a:t>
            </a:r>
            <a:r>
              <a:rPr lang="en-US" sz="2400" dirty="0" smtClean="0"/>
              <a:t>control</a:t>
            </a:r>
          </a:p>
          <a:p>
            <a:pPr lvl="1"/>
            <a:endParaRPr lang="en-US" sz="2400" dirty="0"/>
          </a:p>
          <a:p>
            <a:r>
              <a:rPr lang="en-US" sz="2400" b="1" dirty="0" smtClean="0"/>
              <a:t>How can you apply this to your research?</a:t>
            </a:r>
            <a:r>
              <a:rPr lang="en-US" sz="2400" b="1" dirty="0"/>
              <a:t> </a:t>
            </a:r>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1149294"/>
            <a:ext cx="11801138" cy="3416320"/>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r>
              <a:rPr lang="en-US" sz="2800" dirty="0" smtClean="0"/>
              <a:t>A </a:t>
            </a:r>
            <a:r>
              <a:rPr lang="en-US" sz="2800" dirty="0"/>
              <a:t>difference between groups that the experimenter fails to account for </a:t>
            </a:r>
          </a:p>
          <a:p>
            <a:pPr marL="457200" indent="-457200">
              <a:lnSpc>
                <a:spcPct val="150000"/>
              </a:lnSpc>
              <a:buFont typeface="+mj-lt"/>
              <a:buAutoNum type="arabicPeriod"/>
            </a:pPr>
            <a:r>
              <a:rPr lang="en-US" sz="2800" dirty="0" smtClean="0"/>
              <a:t>A </a:t>
            </a:r>
            <a:r>
              <a:rPr lang="en-US" sz="2800" dirty="0"/>
              <a:t>hidden variable that creates an apparent causal relationship that isn’t real </a:t>
            </a:r>
          </a:p>
          <a:p>
            <a:pPr marL="457200" indent="-457200">
              <a:lnSpc>
                <a:spcPct val="150000"/>
              </a:lnSpc>
              <a:buFont typeface="+mj-lt"/>
              <a:buAutoNum type="arabicPeriod"/>
            </a:pPr>
            <a:r>
              <a:rPr lang="en-US" sz="2800" b="1" dirty="0" smtClean="0"/>
              <a:t>An </a:t>
            </a:r>
            <a:r>
              <a:rPr lang="en-US" sz="2800" b="1" dirty="0"/>
              <a:t>experiment with confounded variables can be impossible to interpret and impossible to fix </a:t>
            </a:r>
            <a:endParaRPr lang="en-US" sz="28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577903"/>
          </a:xfrm>
          <a:prstGeom prst="rect">
            <a:avLst/>
          </a:prstGeom>
        </p:spPr>
        <p:txBody>
          <a:bodyPr wrap="square">
            <a:spAutoFit/>
          </a:bodyPr>
          <a:lstStyle/>
          <a:p>
            <a:r>
              <a:rPr lang="en-US" sz="3200" b="1" dirty="0" smtClean="0"/>
              <a:t>Study type					Confounding variable</a:t>
            </a:r>
          </a:p>
          <a:p>
            <a:endParaRPr lang="en-US" sz="1050" dirty="0"/>
          </a:p>
          <a:p>
            <a:r>
              <a:rPr lang="en-US" sz="3200" dirty="0" smtClean="0"/>
              <a:t>Expression level				recent gene duplication</a:t>
            </a:r>
          </a:p>
          <a:p>
            <a:r>
              <a:rPr lang="en-US" sz="3200" dirty="0" smtClean="0"/>
              <a:t>Diversification				unobserved traits</a:t>
            </a:r>
          </a:p>
          <a:p>
            <a:r>
              <a:rPr lang="en-US" sz="3200" dirty="0" smtClean="0"/>
              <a:t>Lung cancer and coffee		smoking</a:t>
            </a:r>
          </a:p>
          <a:p>
            <a:r>
              <a:rPr lang="en-US" sz="3200" dirty="0" smtClean="0"/>
              <a:t>Behavior					maternal effects</a:t>
            </a:r>
          </a:p>
          <a:p>
            <a:r>
              <a:rPr lang="en-US" sz="3200" dirty="0" smtClean="0"/>
              <a:t>Effective population size		recent inbreeding</a:t>
            </a:r>
          </a:p>
          <a:p>
            <a:endParaRPr lang="en-US" sz="2400" dirty="0"/>
          </a:p>
        </p:txBody>
      </p:sp>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Redesign the procedure</a:t>
            </a:r>
            <a:endParaRPr lang="en-US" b="1" dirty="0">
              <a:solidFill>
                <a:schemeClr val="bg1"/>
              </a:solidFill>
            </a:endParaRPr>
          </a:p>
        </p:txBody>
      </p:sp>
      <p:sp>
        <p:nvSpPr>
          <p:cNvPr id="4" name="Rectangle 3"/>
          <p:cNvSpPr/>
          <p:nvPr/>
        </p:nvSpPr>
        <p:spPr>
          <a:xfrm>
            <a:off x="237995" y="1161821"/>
            <a:ext cx="7422553" cy="5386090"/>
          </a:xfrm>
          <a:prstGeom prst="rect">
            <a:avLst/>
          </a:prstGeom>
        </p:spPr>
        <p:txBody>
          <a:bodyPr wrap="square">
            <a:spAutoFit/>
          </a:bodyPr>
          <a:lstStyle/>
          <a:p>
            <a:pPr marL="457200" indent="-457200">
              <a:buFont typeface="Arial" charset="0"/>
              <a:buChar char="•"/>
            </a:pPr>
            <a:r>
              <a:rPr lang="en-US" sz="3200" b="1" dirty="0" smtClean="0"/>
              <a:t>Collect 750 beetles from a population cage.</a:t>
            </a:r>
          </a:p>
          <a:p>
            <a:pPr marL="457200" indent="-457200">
              <a:buFont typeface="Arial" charset="0"/>
              <a:buChar char="•"/>
            </a:pPr>
            <a:r>
              <a:rPr lang="en-US" sz="3200" b="1" dirty="0" smtClean="0"/>
              <a:t>Create 30 new vials with 25 beetles each.</a:t>
            </a:r>
          </a:p>
          <a:p>
            <a:pPr marL="457200" indent="-457200">
              <a:buFont typeface="Arial" charset="0"/>
              <a:buChar char="•"/>
            </a:pPr>
            <a:r>
              <a:rPr lang="en-US" sz="3200" b="1" dirty="0" smtClean="0"/>
              <a:t>Make the first 15 of these control vials and use food media A.</a:t>
            </a:r>
          </a:p>
          <a:p>
            <a:pPr marL="457200" indent="-457200">
              <a:buFont typeface="Arial" charset="0"/>
              <a:buChar char="•"/>
            </a:pPr>
            <a:r>
              <a:rPr lang="en-US" sz="3200" b="1" dirty="0" smtClean="0"/>
              <a:t>Make the next 15 of these experiment vials and use food media B.</a:t>
            </a:r>
          </a:p>
          <a:p>
            <a:pPr marL="457200" indent="-457200">
              <a:buFont typeface="Arial" charset="0"/>
              <a:buChar char="•"/>
            </a:pPr>
            <a:r>
              <a:rPr lang="en-US" sz="3200" b="1" dirty="0" smtClean="0"/>
              <a:t>Place in a rack as shown and place in the incubator.</a:t>
            </a:r>
            <a:endParaRPr lang="en-US" sz="3200" dirty="0" smtClean="0"/>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67" y="1544188"/>
            <a:ext cx="1782387" cy="4734298"/>
          </a:xfrm>
          <a:prstGeom prst="rect">
            <a:avLst/>
          </a:prstGeom>
        </p:spPr>
      </p:pic>
      <p:sp>
        <p:nvSpPr>
          <p:cNvPr id="5" name="Rectangle 4"/>
          <p:cNvSpPr/>
          <p:nvPr/>
        </p:nvSpPr>
        <p:spPr>
          <a:xfrm rot="5400000">
            <a:off x="8145071" y="1490064"/>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97668" y="1038427"/>
            <a:ext cx="1782386" cy="584775"/>
          </a:xfrm>
          <a:prstGeom prst="rect">
            <a:avLst/>
          </a:prstGeom>
          <a:noFill/>
        </p:spPr>
        <p:txBody>
          <a:bodyPr wrap="square" rtlCol="0">
            <a:spAutoFit/>
          </a:bodyPr>
          <a:lstStyle/>
          <a:p>
            <a:pPr algn="ctr"/>
            <a:r>
              <a:rPr lang="en-US" sz="3200" smtClean="0"/>
              <a:t>Media A</a:t>
            </a:r>
            <a:endParaRPr lang="en-US" sz="3200"/>
          </a:p>
        </p:txBody>
      </p:sp>
      <p:sp>
        <p:nvSpPr>
          <p:cNvPr id="7" name="Rectangle 6"/>
          <p:cNvSpPr/>
          <p:nvPr/>
        </p:nvSpPr>
        <p:spPr>
          <a:xfrm rot="5400000">
            <a:off x="8051662" y="4288512"/>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97667" y="6179661"/>
            <a:ext cx="1782387" cy="584775"/>
          </a:xfrm>
          <a:prstGeom prst="rect">
            <a:avLst/>
          </a:prstGeom>
          <a:noFill/>
        </p:spPr>
        <p:txBody>
          <a:bodyPr wrap="square" rtlCol="0">
            <a:spAutoFit/>
          </a:bodyPr>
          <a:lstStyle/>
          <a:p>
            <a:pPr algn="ctr"/>
            <a:r>
              <a:rPr lang="en-US" sz="3200" dirty="0" smtClean="0"/>
              <a:t>Media B</a:t>
            </a:r>
            <a:endParaRPr lang="en-US" sz="32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1494</Words>
  <Application>Microsoft Macintosh PowerPoint</Application>
  <PresentationFormat>Widescreen</PresentationFormat>
  <Paragraphs>464</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Andale Mono</vt:lpstr>
      <vt:lpstr>Calibri</vt:lpstr>
      <vt:lpstr>Calibri Light</vt:lpstr>
      <vt:lpstr>Cambria Math</vt:lpstr>
      <vt:lpstr>Mangal</vt:lpstr>
      <vt:lpstr>Arial</vt:lpstr>
      <vt:lpstr>Office Theme</vt:lpstr>
      <vt:lpstr>Hypothesis Testing Biology 683  Lecture 4   Heath Blackmon</vt:lpstr>
      <vt:lpstr>Last week</vt:lpstr>
      <vt:lpstr>Today</vt:lpstr>
      <vt:lpstr>Some Experimental Design Considerations </vt:lpstr>
      <vt:lpstr>Avoiding Experimenter Bias </vt:lpstr>
      <vt:lpstr>Avoiding Experimenter Bias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The Null Hypothesis </vt:lpstr>
      <vt:lpstr>Examples of Null Hypotheses </vt:lpstr>
      <vt:lpstr>Rejecting the Null </vt:lpstr>
      <vt:lpstr>Type I versus Type II Error</vt:lpstr>
      <vt:lpstr>Analyzing Proportions </vt:lpstr>
      <vt:lpstr>Analyzing Proportions </vt:lpstr>
      <vt:lpstr>Binomial Test </vt:lpstr>
      <vt:lpstr>Binomial Test </vt:lpstr>
      <vt:lpstr>Binomial Test </vt:lpstr>
      <vt:lpstr>Binomial Test </vt:lpstr>
      <vt:lpstr>Binomial Test </vt:lpstr>
      <vt:lpstr>Binomial Test </vt:lpstr>
      <vt:lpstr>Binomial Test </vt:lpstr>
      <vt:lpstr>Binomial Test </vt:lpstr>
      <vt:lpstr>Reporting the Results </vt:lpstr>
      <vt:lpstr>χ^2  Test</vt:lpstr>
      <vt:lpstr>χ^2  Test</vt:lpstr>
      <vt:lpstr>χ^2  Test</vt:lpstr>
      <vt:lpstr>χ^2  Test</vt:lpstr>
      <vt:lpstr>χ^2  Test</vt:lpstr>
      <vt:lpstr>χ^2  Test</vt:lpstr>
      <vt:lpstr>χ^2  Test</vt:lpstr>
      <vt:lpstr>χ^2  Test</vt:lpstr>
      <vt:lpstr>Some other tests</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30</cp:revision>
  <cp:lastPrinted>2018-01-03T17:27:34Z</cp:lastPrinted>
  <dcterms:created xsi:type="dcterms:W3CDTF">2018-01-03T17:15:04Z</dcterms:created>
  <dcterms:modified xsi:type="dcterms:W3CDTF">2018-01-04T00:38:23Z</dcterms:modified>
</cp:coreProperties>
</file>